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5" r:id="rId11"/>
    <p:sldId id="286" r:id="rId12"/>
    <p:sldId id="267" r:id="rId13"/>
    <p:sldId id="268" r:id="rId14"/>
    <p:sldId id="269" r:id="rId15"/>
    <p:sldId id="287" r:id="rId16"/>
    <p:sldId id="271" r:id="rId17"/>
    <p:sldId id="289" r:id="rId18"/>
    <p:sldId id="273" r:id="rId19"/>
    <p:sldId id="274" r:id="rId20"/>
    <p:sldId id="275" r:id="rId21"/>
    <p:sldId id="276" r:id="rId22"/>
    <p:sldId id="284" r:id="rId23"/>
    <p:sldId id="288" r:id="rId24"/>
    <p:sldId id="279" r:id="rId25"/>
    <p:sldId id="280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866C79F-2960-440B-99C7-D5DC3E966EEE}">
  <a:tblStyle styleId="{5866C79F-2960-440B-99C7-D5DC3E966EE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0"/>
    <p:restoredTop sz="97554"/>
  </p:normalViewPr>
  <p:slideViewPr>
    <p:cSldViewPr snapToGrid="0">
      <p:cViewPr varScale="1">
        <p:scale>
          <a:sx n="189" d="100"/>
          <a:sy n="189" d="100"/>
        </p:scale>
        <p:origin x="20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Severity (1-10)</c:v>
                </c:pt>
              </c:strCache>
            </c:strRef>
          </c:tx>
          <c:spPr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8FB8B0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1-4188-D440-A0C4-6731E4390032}"/>
              </c:ext>
            </c:extLst>
          </c:dPt>
          <c:dPt>
            <c:idx val="1"/>
            <c:invertIfNegative val="1"/>
            <c:bubble3D val="0"/>
            <c:spPr>
              <a:solidFill>
                <a:srgbClr val="8FB8B0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3-4188-D440-A0C4-6731E4390032}"/>
              </c:ext>
            </c:extLst>
          </c:dPt>
          <c:dPt>
            <c:idx val="2"/>
            <c:invertIfNegative val="1"/>
            <c:bubble3D val="0"/>
            <c:spPr>
              <a:solidFill>
                <a:srgbClr val="8FB8B0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5-4188-D440-A0C4-6731E4390032}"/>
              </c:ext>
            </c:extLst>
          </c:dPt>
          <c:dPt>
            <c:idx val="3"/>
            <c:invertIfNegative val="1"/>
            <c:bubble3D val="0"/>
            <c:spPr>
              <a:solidFill>
                <a:srgbClr val="8FB8B0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7-4188-D440-A0C4-6731E4390032}"/>
              </c:ext>
            </c:extLst>
          </c:dPt>
          <c:dPt>
            <c:idx val="4"/>
            <c:invertIfNegative val="1"/>
            <c:bubble3D val="0"/>
            <c:spPr>
              <a:solidFill>
                <a:srgbClr val="8FB8B0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9-4188-D440-A0C4-6731E4390032}"/>
              </c:ext>
            </c:extLst>
          </c:dPt>
          <c:dPt>
            <c:idx val="5"/>
            <c:invertIfNegative val="1"/>
            <c:bubble3D val="0"/>
            <c:spPr>
              <a:solidFill>
                <a:srgbClr val="1B998B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B-4188-D440-A0C4-6731E4390032}"/>
              </c:ext>
            </c:extLst>
          </c:dPt>
          <c:dPt>
            <c:idx val="6"/>
            <c:invertIfNegative val="1"/>
            <c:bubble3D val="0"/>
            <c:spPr>
              <a:solidFill>
                <a:srgbClr val="1B998B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D-4188-D440-A0C4-6731E4390032}"/>
              </c:ext>
            </c:extLst>
          </c:dPt>
          <c:dPt>
            <c:idx val="7"/>
            <c:invertIfNegative val="1"/>
            <c:bubble3D val="0"/>
            <c:spPr>
              <a:solidFill>
                <a:srgbClr val="1B998B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F-4188-D440-A0C4-6731E4390032}"/>
              </c:ext>
            </c:extLst>
          </c:dPt>
          <c:dPt>
            <c:idx val="8"/>
            <c:invertIfNegative val="1"/>
            <c:bubble3D val="0"/>
            <c:spPr>
              <a:solidFill>
                <a:srgbClr val="1B998B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11-4188-D440-A0C4-6731E4390032}"/>
              </c:ext>
            </c:extLst>
          </c:dPt>
          <c:dPt>
            <c:idx val="9"/>
            <c:invertIfNegative val="1"/>
            <c:bubble3D val="0"/>
            <c:spPr>
              <a:solidFill>
                <a:srgbClr val="1B998B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13-4188-D440-A0C4-6731E4390032}"/>
              </c:ext>
            </c:extLst>
          </c:dPt>
          <c:dPt>
            <c:idx val="10"/>
            <c:invertIfNegative val="1"/>
            <c:bubble3D val="0"/>
            <c:spPr>
              <a:solidFill>
                <a:srgbClr val="13315C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15-4188-D440-A0C4-6731E4390032}"/>
              </c:ext>
            </c:extLst>
          </c:dPt>
          <c:dPt>
            <c:idx val="11"/>
            <c:invertIfNegative val="1"/>
            <c:bubble3D val="0"/>
            <c:spPr>
              <a:solidFill>
                <a:srgbClr val="13315C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17-4188-D440-A0C4-6731E4390032}"/>
              </c:ext>
            </c:extLst>
          </c:dPt>
          <c:dPt>
            <c:idx val="12"/>
            <c:invertIfNegative val="1"/>
            <c:bubble3D val="0"/>
            <c:spPr>
              <a:solidFill>
                <a:srgbClr val="13315C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19-4188-D440-A0C4-6731E4390032}"/>
              </c:ext>
            </c:extLst>
          </c:dPt>
          <c:dPt>
            <c:idx val="13"/>
            <c:invertIfNegative val="1"/>
            <c:bubble3D val="0"/>
            <c:spPr>
              <a:solidFill>
                <a:srgbClr val="1A1A2E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1B-4188-D440-A0C4-6731E4390032}"/>
              </c:ext>
            </c:extLst>
          </c:dPt>
          <c:dPt>
            <c:idx val="14"/>
            <c:invertIfNegative val="1"/>
            <c:bubble3D val="0"/>
            <c:spPr>
              <a:solidFill>
                <a:srgbClr val="1A1A2E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1D-4188-D440-A0C4-6731E4390032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rgbClr val="333333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Pre-deal litigation reserves $42M</c:v>
                </c:pt>
                <c:pt idx="1">
                  <c:v>Cyber breach history — recent incident disclosed</c:v>
                </c:pt>
                <c:pt idx="2">
                  <c:v>CTO succession (incumbent at retirement age)</c:v>
                </c:pt>
                <c:pt idx="3">
                  <c:v>Travel-cycle macro sensitivity (recession risk)</c:v>
                </c:pt>
                <c:pt idx="4">
                  <c:v>Foreign-exchange volatility (24% non-USD revenue)</c:v>
                </c:pt>
                <c:pt idx="5">
                  <c:v>GDPR / data-sovereignty exposure in EU operations</c:v>
                </c:pt>
                <c:pt idx="6">
                  <c:v>Change-of-control debt acceleration clauses</c:v>
                </c:pt>
                <c:pt idx="7">
                  <c:v>Debt covenant compliance under new TLB</c:v>
                </c:pt>
                <c:pt idx="8">
                  <c:v>$163M unfunded pension obligation</c:v>
                </c:pt>
                <c:pt idx="9">
                  <c:v>$164M uncertain tax position</c:v>
                </c:pt>
                <c:pt idx="10">
                  <c:v>Concentrated customer base — top-10 &gt;25% revenue</c:v>
                </c:pt>
                <c:pt idx="11">
                  <c:v>Supplier direct-distribution (NDC) disintermediation</c:v>
                </c:pt>
                <c:pt idx="12">
                  <c:v>CWT integration execution overrun</c:v>
                </c:pt>
                <c:pt idx="13">
                  <c:v>Customer change-of-control consent risk</c:v>
                </c:pt>
                <c:pt idx="14">
                  <c:v>Amex trademark license termination right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3.5</c:v>
                </c:pt>
                <c:pt idx="1">
                  <c:v>4</c:v>
                </c:pt>
                <c:pt idx="2">
                  <c:v>4</c:v>
                </c:pt>
                <c:pt idx="3">
                  <c:v>4.5</c:v>
                </c:pt>
                <c:pt idx="4">
                  <c:v>4.5</c:v>
                </c:pt>
                <c:pt idx="5">
                  <c:v>5</c:v>
                </c:pt>
                <c:pt idx="6">
                  <c:v>5.5</c:v>
                </c:pt>
                <c:pt idx="7">
                  <c:v>5.5</c:v>
                </c:pt>
                <c:pt idx="8">
                  <c:v>6</c:v>
                </c:pt>
                <c:pt idx="9">
                  <c:v>6</c:v>
                </c:pt>
                <c:pt idx="10">
                  <c:v>6.5</c:v>
                </c:pt>
                <c:pt idx="11">
                  <c:v>7</c:v>
                </c:pt>
                <c:pt idx="12">
                  <c:v>7.5</c:v>
                </c:pt>
                <c:pt idx="13">
                  <c:v>9</c:v>
                </c:pt>
                <c:pt idx="1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4188-D440-A0C4-6731E43900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333333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333333"/>
                </a:solidFill>
              </a:defRPr>
            </a:pPr>
            <a:endParaRPr lang="en-US"/>
          </a:p>
        </c:txPr>
        <c:crossAx val="-2068027336"/>
        <c:crosses val="autoZero"/>
        <c:crossBetween val="between"/>
        <c:majorUnit val="2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5670681332824332E-2"/>
          <c:y val="8.2953597173479152E-2"/>
          <c:w val="0.91925701313848784"/>
          <c:h val="0.84711688941559982"/>
        </c:manualLayout>
      </c:layout>
      <c:barChart>
        <c:barDir val="col"/>
        <c:grouping val="clustered"/>
        <c:varyColors val="0"/>
        <c:ser>
          <c:idx val="0"/>
          <c:order val="0"/>
          <c:tx>
            <c:v>Value</c:v>
          </c:tx>
          <c:spPr>
            <a:solidFill>
              <a:srgbClr val="475569"/>
            </a:solidFill>
            <a:ln>
              <a:noFill/>
            </a:ln>
          </c:spPr>
          <c:invertIfNegative val="1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17F-2540-BACE-1525353A91C9}"/>
              </c:ext>
            </c:extLst>
          </c:dPt>
          <c:dPt>
            <c:idx val="1"/>
            <c:invertIfNegative val="0"/>
            <c:bubble3D val="0"/>
            <c:spPr>
              <a:solidFill>
                <a:srgbClr val="0F766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17F-2540-BACE-1525353A91C9}"/>
              </c:ext>
            </c:extLst>
          </c:dPt>
          <c:dPt>
            <c:idx val="2"/>
            <c:invertIfNegative val="0"/>
            <c:bubble3D val="0"/>
            <c:spPr>
              <a:solidFill>
                <a:srgbClr val="0F766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17F-2540-BACE-1525353A91C9}"/>
              </c:ext>
            </c:extLst>
          </c:dPt>
          <c:dPt>
            <c:idx val="3"/>
            <c:invertIfNegative val="0"/>
            <c:bubble3D val="0"/>
            <c:spPr>
              <a:solidFill>
                <a:srgbClr val="0F766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C17F-2540-BACE-1525353A91C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C17F-2540-BACE-1525353A91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1A1A2E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Sponsor offer</c:v>
              </c:pt>
              <c:pt idx="1">
                <c:v>Trademark adj.</c:v>
              </c:pt>
              <c:pt idx="2">
                <c:v>CoC consent adj.</c:v>
              </c:pt>
              <c:pt idx="3">
                <c:v>Integration adj.</c:v>
              </c:pt>
              <c:pt idx="4">
                <c:v>Risk-adj. FV</c:v>
              </c:pt>
            </c:strLit>
          </c:cat>
          <c:val>
            <c:numLit>
              <c:formatCode>0.00</c:formatCode>
              <c:ptCount val="5"/>
              <c:pt idx="0">
                <c:v>6.3</c:v>
              </c:pt>
              <c:pt idx="1">
                <c:v>0.95</c:v>
              </c:pt>
              <c:pt idx="2">
                <c:v>0.55000000000000004</c:v>
              </c:pt>
              <c:pt idx="3">
                <c:v>0.2</c:v>
              </c:pt>
              <c:pt idx="4">
                <c:v>4.5999999999999996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C17F-2540-BACE-1525353A9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0"/>
          <a:lstStyle/>
          <a:p>
            <a:pPr>
              <a:defRPr sz="1400">
                <a:solidFill>
                  <a:srgbClr val="1A1A2E"/>
                </a:solidFill>
                <a:latin typeface="Calibr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E2E8F0"/>
              </a:solidFill>
            </a:ln>
          </c:spPr>
        </c:majorGridlines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A1A2E"/>
                </a:solidFill>
                <a:latin typeface="Calibri"/>
              </a:defRPr>
            </a:pPr>
            <a:endParaRPr lang="en-US"/>
          </a:p>
        </c:txPr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548640" y="548640"/>
            <a:ext cx="1645920" cy="82296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48640" y="548640"/>
            <a:ext cx="16459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OLOLAND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548640" y="914400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DEAL INTEL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548640" y="2194560"/>
            <a:ext cx="110642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LONG LAKE / AMEX GBT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548640" y="3200400"/>
            <a:ext cx="11064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TAKE-PRIVATE  |  INVESTMENT COMMITTEE PRESENTATION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48640" y="3657600"/>
            <a:ext cx="11064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$6.30 Billion All-Cash Take-Private of NYSE:GBTG</a:t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548640" y="4480560"/>
            <a:ext cx="2103120" cy="1371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548640" y="4480560"/>
            <a:ext cx="73152" cy="13716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85800" y="4553712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DEAL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685800" y="4809744"/>
            <a:ext cx="19202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$6.30B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685800" y="5577840"/>
            <a:ext cx="19202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All-cash</a:t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2788920" y="4480560"/>
            <a:ext cx="2103120" cy="1371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788920" y="4480560"/>
            <a:ext cx="73152" cy="13716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2926080" y="4553712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PER SHARE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2926080" y="4809744"/>
            <a:ext cx="19202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$9.50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2926080" y="5577840"/>
            <a:ext cx="19202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vs $5.93 close</a:t>
            </a: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5029200" y="4480560"/>
            <a:ext cx="2103120" cy="1371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5029200" y="4480560"/>
            <a:ext cx="73152" cy="13716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5166360" y="4553712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PREMIUM</a:t>
            </a:r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5166360" y="4809744"/>
            <a:ext cx="19202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60.2%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5166360" y="5577840"/>
            <a:ext cx="19202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 May 1 close</a:t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7269480" y="4480560"/>
            <a:ext cx="2103120" cy="1371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7269480" y="4480560"/>
            <a:ext cx="73152" cy="13716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7406640" y="4553712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FY25 REVENUE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7406640" y="4809744"/>
            <a:ext cx="19202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$2.72B</a:t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7406640" y="5577840"/>
            <a:ext cx="19202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+12% YoY</a:t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9509760" y="4480560"/>
            <a:ext cx="2103120" cy="1371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9509760" y="4480560"/>
            <a:ext cx="73152" cy="13716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9646920" y="4553712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FY25 ADJ EBITDA</a:t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9646920" y="4809744"/>
            <a:ext cx="19202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$719M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9646920" y="5577840"/>
            <a:ext cx="19202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26.5% mgn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0" y="6217920"/>
            <a:ext cx="1219169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Prepared by OloLand AI Deal Intelligence  •  May 13, 2026  •  Deal ID: deal65004264099c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4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Situation Overview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What is being proposed and why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274320" y="914400"/>
            <a:ext cx="58521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The Transaction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274320" y="1280160"/>
            <a:ext cx="585216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On May 4, 2026, Long Lake Management entered into a definitive agreement to acquire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American Express Global Business Travel (NYSE: GBTG) at $9.50 per share, all-cash.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Total transaction value: ~$6.3 billion enterprise value.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Represents a 60.2% premium to the unaffected May 1, 2026 closing price of $5.93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and a 65.1% premium to the 30-day VWAP.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69% of shareholders — American Express, Expedia, QIA, BlackRock — have signed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voting agreements supporting the deal.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Equity sources: Long Lake + General Catalyst + Alpha Wave + Koch Equity Dev.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Debt financing committed by JPMorgan, Bank of America, Citi, MUFG.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No financing condition. Expected close: H2 2026.</a:t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6309360" y="914400"/>
            <a:ext cx="5669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Why Now</a:t>
            </a:r>
            <a:endParaRPr/>
          </a:p>
        </p:txBody>
      </p:sp>
      <p:sp>
        <p:nvSpPr>
          <p:cNvPr id="131" name="Google Shape;131;p14"/>
          <p:cNvSpPr txBox="1"/>
          <p:nvPr/>
        </p:nvSpPr>
        <p:spPr>
          <a:xfrm>
            <a:off x="6309360" y="1280160"/>
            <a:ext cx="566928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Travel demand normalized post-pandemic; CWT acquisition closed Sept 2025.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Public-market undervaluation: $5.93 vs $11 mid-2023 highs, despite +12%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revenue growth and +26% Adj EBITDA growth in FY25.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Strategic shareholders (Amex, Expedia, QIA, BlackRock) signaled exit appetite.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Long Lake offer clears blocker threshold at 60% premium while remaining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below 52-week high — clean optics for proxy advisors.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Q1 2026 earnings beat (+35% revenue, $3.4B new wins, 96% retention) reported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same morning as the deal — sponsor caught the inflection.</a:t>
            </a:r>
            <a:endParaRPr/>
          </a:p>
        </p:txBody>
      </p:sp>
      <p:sp>
        <p:nvSpPr>
          <p:cNvPr id="132" name="Google Shape;132;p14"/>
          <p:cNvSpPr/>
          <p:nvPr/>
        </p:nvSpPr>
        <p:spPr>
          <a:xfrm>
            <a:off x="274320" y="5029200"/>
            <a:ext cx="11612880" cy="13716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D4A0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4"/>
          <p:cNvSpPr txBox="1"/>
          <p:nvPr/>
        </p:nvSpPr>
        <p:spPr>
          <a:xfrm>
            <a:off x="365760" y="5074920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Headline question for IC</a:t>
            </a:r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365760" y="5394960"/>
            <a:ext cx="11430000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Is the 60.2% premium adequately compensated for the (a) Amex trademark license termination risk, (b) customer change-of-control churn risk, and (c) Long Lake's operational scale jump from ~$80M to $2.7B revenue overnight?</a:t>
            </a:r>
            <a:endParaRPr/>
          </a:p>
        </p:txBody>
      </p:sp>
      <p:sp>
        <p:nvSpPr>
          <p:cNvPr id="135" name="Google Shape;135;p14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 of 25    •    May 13, 2026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5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Target Overview</a:t>
            </a:r>
            <a:endParaRPr/>
          </a:p>
        </p:txBody>
      </p:sp>
      <p:sp>
        <p:nvSpPr>
          <p:cNvPr id="145" name="Google Shape;145;p15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American Express Global Business Travel (NYSE: GBTG)</a:t>
            </a:r>
            <a:endParaRPr/>
          </a:p>
        </p:txBody>
      </p:sp>
      <p:sp>
        <p:nvSpPr>
          <p:cNvPr id="147" name="Google Shape;147;p15"/>
          <p:cNvSpPr txBox="1"/>
          <p:nvPr/>
        </p:nvSpPr>
        <p:spPr>
          <a:xfrm>
            <a:off x="274320" y="914400"/>
            <a:ext cx="5943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Company snapshot</a:t>
            </a:r>
            <a:endParaRPr/>
          </a:p>
        </p:txBody>
      </p:sp>
      <p:graphicFrame>
        <p:nvGraphicFramePr>
          <p:cNvPr id="148" name="Google Shape;148;p15"/>
          <p:cNvGraphicFramePr/>
          <p:nvPr/>
        </p:nvGraphicFramePr>
        <p:xfrm>
          <a:off x="274320" y="1280160"/>
          <a:ext cx="5943600" cy="4114800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Metric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 listing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NYSE: GBTG (SPAC merger May 2022)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FY25 revenue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$2,718M (+12% YoY)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FY25 Adj. EBITDA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$719M (26.5% margin)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Headcount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~22,000 (post-CWT)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Geographies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140+ countries; 4 segments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Customer retention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96% (Q1 2026)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Q1 2026 new wins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$3.4B value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FY25 GAAP net income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$109M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debt at close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$1,506M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Cash &amp; equivalents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$300M+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Market share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21.9% of global business travel management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9" name="Google Shape;149;p15"/>
          <p:cNvSpPr txBox="1"/>
          <p:nvPr/>
        </p:nvSpPr>
        <p:spPr>
          <a:xfrm>
            <a:off x="6400800" y="91440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Inorganic history</a:t>
            </a:r>
            <a:endParaRPr/>
          </a:p>
        </p:txBody>
      </p:sp>
      <p:sp>
        <p:nvSpPr>
          <p:cNvPr id="150" name="Google Shape;150;p15"/>
          <p:cNvSpPr txBox="1"/>
          <p:nvPr/>
        </p:nvSpPr>
        <p:spPr>
          <a:xfrm>
            <a:off x="6400800" y="128016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2018: Acquired Hogg Robinson Group (HRG)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May 2022: Listed via SPAC merger with Apollo Strategic Growth Capital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Nov 2021: Acquired Egencia (corporate travel arm of Expedia)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Sep 2025: Closed acquisition of CWT (formerly Carlson Wagonlit Travel)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May 2026: Long Lake / GC / Alpha Wave / Koch take-private at $6.3B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Trademark licensee from American Express: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Spinout structure preserves Amex brand for marketing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License has acquirer-specific termination rights — flagged as #1 risk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Renewal terms not disclosed publicly</a:t>
            </a:r>
            <a:endParaRPr/>
          </a:p>
        </p:txBody>
      </p:sp>
      <p:sp>
        <p:nvSpPr>
          <p:cNvPr id="151" name="Google Shape;151;p15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 of 25    •    May 13, 2026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6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Market Opportunity</a:t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162" name="Google Shape;162;p16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Corporate Travel &amp; TMC Total Addressable Market</a:t>
            </a:r>
            <a:endParaRPr/>
          </a:p>
        </p:txBody>
      </p:sp>
      <p:pic>
        <p:nvPicPr>
          <p:cNvPr id="163" name="Google Shape;163;p16" descr="v5_market_funne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7772400" cy="384048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6"/>
          <p:cNvSpPr txBox="1"/>
          <p:nvPr/>
        </p:nvSpPr>
        <p:spPr>
          <a:xfrm>
            <a:off x="8229600" y="91440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Sizing breakdown</a:t>
            </a:r>
            <a:endParaRPr/>
          </a:p>
        </p:txBody>
      </p:sp>
      <p:sp>
        <p:nvSpPr>
          <p:cNvPr id="165" name="Google Shape;165;p16"/>
          <p:cNvSpPr txBox="1"/>
          <p:nvPr/>
        </p:nvSpPr>
        <p:spPr>
          <a:xfrm>
            <a:off x="8229600" y="1280160"/>
            <a:ext cx="3657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TAM — Global Corporate Travel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$2,100B in annual business-travel spend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SAM — Managed + Adjacent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$185B (Navan S-1 estimate; managed + bleisure + expense + payments)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SOM — Dedicated TMC market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$48B by 2030, growing at 16.2% CAGR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GBTG share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21.9% of global business travel management — the largest single share</a:t>
            </a:r>
            <a:endParaRPr/>
          </a:p>
        </p:txBody>
      </p:sp>
      <p:pic>
        <p:nvPicPr>
          <p:cNvPr id="166" name="Google Shape;166;p16" descr="v5_market_growth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320" y="4846320"/>
            <a:ext cx="11612880" cy="164592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6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169" name="Google Shape;169;p16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 of 25    •    May 13, 2026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7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Competitive Landscape</a:t>
            </a:r>
            <a:endParaRPr/>
          </a:p>
        </p:txBody>
      </p:sp>
      <p:sp>
        <p:nvSpPr>
          <p:cNvPr id="177" name="Google Shape;177;p17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Legacy TMCs vs Modern Platforms</a:t>
            </a:r>
            <a:endParaRPr/>
          </a:p>
        </p:txBody>
      </p:sp>
      <p:pic>
        <p:nvPicPr>
          <p:cNvPr id="179" name="Google Shape;179;p17" descr="v5_competitiv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77724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7"/>
          <p:cNvSpPr txBox="1"/>
          <p:nvPr/>
        </p:nvSpPr>
        <p:spPr>
          <a:xfrm>
            <a:off x="8229600" y="91440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Cohort dynamics</a:t>
            </a:r>
            <a:endParaRPr/>
          </a:p>
        </p:txBody>
      </p:sp>
      <p:sp>
        <p:nvSpPr>
          <p:cNvPr id="181" name="Google Shape;181;p17"/>
          <p:cNvSpPr txBox="1"/>
          <p:nvPr/>
        </p:nvSpPr>
        <p:spPr>
          <a:xfrm>
            <a:off x="8229600" y="128016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Legacy TMCs (incl. GBTG)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Volume + scale; deep tooling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Vulnerable to NDC margin erosion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Modern (Navan, TravelPerk)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Self-serve / AI-first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Eating SMB upmarket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Burn-driven, sub-scale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Adjacent (BKNG, EXPE)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Leisure-first; corporate side-line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Could compete on price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T&amp;E platforms (Concur, Brex)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Bundle T&amp;E + cards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Compress standalone TMC value</a:t>
            </a:r>
            <a:endParaRPr/>
          </a:p>
        </p:txBody>
      </p:sp>
      <p:sp>
        <p:nvSpPr>
          <p:cNvPr id="182" name="Google Shape;182;p17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7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of 25    •    May 13, 2026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8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Business Model &amp; Unit Economics</a:t>
            </a:r>
            <a:endParaRPr/>
          </a:p>
        </p:txBody>
      </p:sp>
      <p:sp>
        <p:nvSpPr>
          <p:cNvPr id="192" name="Google Shape;192;p18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193" name="Google Shape;193;p18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How GBTG monetizes; key per-unit ratios</a:t>
            </a:r>
            <a:endParaRPr/>
          </a:p>
        </p:txBody>
      </p:sp>
      <p:sp>
        <p:nvSpPr>
          <p:cNvPr id="194" name="Google Shape;194;p18"/>
          <p:cNvSpPr txBox="1"/>
          <p:nvPr/>
        </p:nvSpPr>
        <p:spPr>
          <a:xfrm>
            <a:off x="274320" y="914400"/>
            <a:ext cx="58521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Revenue mix</a:t>
            </a:r>
            <a:endParaRPr/>
          </a:p>
        </p:txBody>
      </p:sp>
      <p:sp>
        <p:nvSpPr>
          <p:cNvPr id="195" name="Google Shape;195;p18"/>
          <p:cNvSpPr txBox="1"/>
          <p:nvPr/>
        </p:nvSpPr>
        <p:spPr>
          <a:xfrm>
            <a:off x="274320" y="1280160"/>
            <a:ext cx="585216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Travel Revenue (~72%) — transaction fees, GDS incentives, supplier commissions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Product &amp; Professional Services (~28%) — NeoTraveller, Egencia, Neo1 SaaS;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consulting; meetings &amp; events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Net working-capital tailwind: short DSO on transactional volume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   offset by longer DPO to suppliers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Key segments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Global Multinational — largest accounts (Fortune-100s)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Middle Market — growing fastest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SMB / online (Egencia) — self-serve channel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Meetings &amp; Events (M&amp;E)</a:t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>
            <a:off x="6309360" y="914400"/>
            <a:ext cx="5669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Unit economics</a:t>
            </a:r>
            <a:endParaRPr/>
          </a:p>
        </p:txBody>
      </p:sp>
      <p:graphicFrame>
        <p:nvGraphicFramePr>
          <p:cNvPr id="197" name="Google Shape;197;p18"/>
          <p:cNvGraphicFramePr/>
          <p:nvPr/>
        </p:nvGraphicFramePr>
        <p:xfrm>
          <a:off x="6309360" y="1280160"/>
          <a:ext cx="5669300" cy="2743200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283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Metric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Disclosed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Customer retention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96%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Adj Gross Profit Margin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58%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Adj EBITDA margin (FY25)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26.5%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FCF conversion (FY25)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~24%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DSO (days)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117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Working capital / revenue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~2%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Capex / revenue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~4%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8" name="Google Shape;198;p18"/>
          <p:cNvSpPr/>
          <p:nvPr/>
        </p:nvSpPr>
        <p:spPr>
          <a:xfrm>
            <a:off x="274320" y="4572000"/>
            <a:ext cx="11612880" cy="155448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D4A0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365760" y="4617720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Unit-economics watchout</a:t>
            </a:r>
            <a:endParaRPr/>
          </a:p>
        </p:txBody>
      </p:sp>
      <p:sp>
        <p:nvSpPr>
          <p:cNvPr id="200" name="Google Shape;200;p18"/>
          <p:cNvSpPr txBox="1"/>
          <p:nvPr/>
        </p:nvSpPr>
        <p:spPr>
          <a:xfrm>
            <a:off x="365760" y="4937760"/>
            <a:ext cx="1143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DSO of 117 days is materially above corporate-card median (~50-60 days), indicating extended billing cycles to enterprise clients. This is a working-capital drag the LBO model must reserve for. The OloLand unit-economics engine couldn't extract GL transactions, so cohort retention triangles (NDR/GRR) must come from management projections — currently not in the data room.</a:t>
            </a:r>
            <a:endParaRPr/>
          </a:p>
        </p:txBody>
      </p:sp>
      <p:sp>
        <p:nvSpPr>
          <p:cNvPr id="201" name="Google Shape;201;p18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203" name="Google Shape;203;p18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 of 25    •    May 13, 2026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9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Financial Track Record</a:t>
            </a:r>
            <a:endParaRPr/>
          </a:p>
        </p:txBody>
      </p:sp>
      <p:sp>
        <p:nvSpPr>
          <p:cNvPr id="211" name="Google Shape;211;p19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212" name="Google Shape;212;p19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Revenue and Adj EBITDA (FY21-FY25)</a:t>
            </a:r>
            <a:endParaRPr/>
          </a:p>
        </p:txBody>
      </p:sp>
      <p:pic>
        <p:nvPicPr>
          <p:cNvPr id="213" name="Google Shape;213;p19" descr="v5_rev_ebitd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82296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9"/>
          <p:cNvSpPr txBox="1"/>
          <p:nvPr/>
        </p:nvSpPr>
        <p:spPr>
          <a:xfrm>
            <a:off x="8686800" y="91440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Key trends</a:t>
            </a:r>
            <a:endParaRPr/>
          </a:p>
        </p:txBody>
      </p:sp>
      <p:sp>
        <p:nvSpPr>
          <p:cNvPr id="215" name="Google Shape;215;p19"/>
          <p:cNvSpPr txBox="1"/>
          <p:nvPr/>
        </p:nvSpPr>
        <p:spPr>
          <a:xfrm>
            <a:off x="8686800" y="1280160"/>
            <a:ext cx="3200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FY21 → FY25: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Revenue 3.0x ($913M → $2,718M)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31% revenue CAGR (includes M&amp;A)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Adj EBITDA $-265M → $719M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Margin reach 26.5%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Organic story: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+18% ex-CWT growth in FY25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CWT closed Sep 2025 (one quarter contribution)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Quality flags: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Adj−GAAP gap = $285M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Integration costs ongoing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$163M pension underfund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$164M uncertain tax positions</a:t>
            </a:r>
            <a:endParaRPr/>
          </a:p>
        </p:txBody>
      </p:sp>
      <p:sp>
        <p:nvSpPr>
          <p:cNvPr id="216" name="Google Shape;216;p19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218" name="Google Shape;218;p19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 of 25    •    May 13, 2026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0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0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0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Q1 2026 Performance</a:t>
            </a:r>
            <a:endParaRPr/>
          </a:p>
        </p:txBody>
      </p:sp>
      <p:sp>
        <p:nvSpPr>
          <p:cNvPr id="226" name="Google Shape;226;p20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227" name="Google Shape;227;p20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Reported same morning as the deal — strong beat</a:t>
            </a:r>
            <a:endParaRPr/>
          </a:p>
        </p:txBody>
      </p:sp>
      <p:pic>
        <p:nvPicPr>
          <p:cNvPr id="228" name="Google Shape;228;p20" descr="v5_q1_perf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77724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0"/>
          <p:cNvSpPr txBox="1"/>
          <p:nvPr/>
        </p:nvSpPr>
        <p:spPr>
          <a:xfrm>
            <a:off x="8229600" y="91440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Beat highlights</a:t>
            </a:r>
            <a:endParaRPr/>
          </a:p>
        </p:txBody>
      </p:sp>
      <p:sp>
        <p:nvSpPr>
          <p:cNvPr id="230" name="Google Shape;230;p20"/>
          <p:cNvSpPr txBox="1"/>
          <p:nvPr/>
        </p:nvSpPr>
        <p:spPr>
          <a:xfrm>
            <a:off x="8229600" y="1280160"/>
            <a:ext cx="3657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Revenue $840M (+35% YoY)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Beat consensus by ~$60M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Travel Revenue +33%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Product/Services +44%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Adj EBITDA $150M (+6.4%)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Margin compression from CWT mix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Adj Gross Margin 58%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Flat vs Q1'25 — strong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Net Income $54M (-28%)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GAAP earnings still depressed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Total New Wins $3.4B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Pipeline ahead of plan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Customer retention 96%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Best-in-class</a:t>
            </a:r>
            <a:endParaRPr/>
          </a:p>
        </p:txBody>
      </p:sp>
      <p:sp>
        <p:nvSpPr>
          <p:cNvPr id="231" name="Google Shape;231;p20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0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233" name="Google Shape;233;p20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 of 25    •    May 13, 2026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1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Premium Walk</a:t>
            </a:r>
            <a:endParaRPr/>
          </a:p>
        </p:txBody>
      </p:sp>
      <p:sp>
        <p:nvSpPr>
          <p:cNvPr id="241" name="Google Shape;241;p21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242" name="Google Shape;242;p21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From unaffected price to Long Lake offer</a:t>
            </a:r>
            <a:endParaRPr/>
          </a:p>
        </p:txBody>
      </p:sp>
      <p:pic>
        <p:nvPicPr>
          <p:cNvPr id="243" name="Google Shape;243;p21" descr="v5_premium_wal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1161288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1"/>
          <p:cNvSpPr txBox="1"/>
          <p:nvPr/>
        </p:nvSpPr>
        <p:spPr>
          <a:xfrm>
            <a:off x="274320" y="47548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What the premium pays for</a:t>
            </a:r>
            <a:endParaRPr/>
          </a:p>
        </p:txBody>
      </p:sp>
      <p:sp>
        <p:nvSpPr>
          <p:cNvPr id="245" name="Google Shape;245;p21"/>
          <p:cNvSpPr txBox="1"/>
          <p:nvPr/>
        </p:nvSpPr>
        <p:spPr>
          <a:xfrm>
            <a:off x="274320" y="5120640"/>
            <a:ext cx="5486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Strategic premium for largest single share of TMC market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Quality of FY25 performance — Adj EBITDA $719M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Optionality on $185B SAM via Egencia &amp; Neo1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CWT integration cost savings ($120M target)</a:t>
            </a:r>
            <a:endParaRPr/>
          </a:p>
        </p:txBody>
      </p:sp>
      <p:sp>
        <p:nvSpPr>
          <p:cNvPr id="246" name="Google Shape;246;p21"/>
          <p:cNvSpPr txBox="1"/>
          <p:nvPr/>
        </p:nvSpPr>
        <p:spPr>
          <a:xfrm>
            <a:off x="6400800" y="47548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What the premium needs to offset</a:t>
            </a:r>
            <a:endParaRPr/>
          </a:p>
        </p:txBody>
      </p:sp>
      <p:sp>
        <p:nvSpPr>
          <p:cNvPr id="247" name="Google Shape;247;p21"/>
          <p:cNvSpPr txBox="1"/>
          <p:nvPr/>
        </p:nvSpPr>
        <p:spPr>
          <a:xfrm>
            <a:off x="6400800" y="5120640"/>
            <a:ext cx="5486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Amex trademark license termination right (existential)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Change-of-control customer churn risk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Long Lake operational scale mismatch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CWT integration execution risk</a:t>
            </a:r>
            <a:endParaRPr/>
          </a:p>
        </p:txBody>
      </p:sp>
      <p:sp>
        <p:nvSpPr>
          <p:cNvPr id="248" name="Google Shape;248;p2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1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250" name="Google Shape;250;p21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9 of 25    •    May 13, 2026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2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2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Sources &amp; Uses</a:t>
            </a:r>
            <a:endParaRPr/>
          </a:p>
        </p:txBody>
      </p:sp>
      <p:sp>
        <p:nvSpPr>
          <p:cNvPr id="258" name="Google Shape;258;p22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259" name="Google Shape;259;p22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$6.3B all-cash take-private financing</a:t>
            </a:r>
            <a:endParaRPr/>
          </a:p>
        </p:txBody>
      </p:sp>
      <p:pic>
        <p:nvPicPr>
          <p:cNvPr id="260" name="Google Shape;260;p22" descr="v5_capi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1161288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2"/>
          <p:cNvSpPr txBox="1"/>
          <p:nvPr/>
        </p:nvSpPr>
        <p:spPr>
          <a:xfrm>
            <a:off x="274320" y="52120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Total leverage</a:t>
            </a:r>
            <a:endParaRPr/>
          </a:p>
        </p:txBody>
      </p:sp>
      <p:sp>
        <p:nvSpPr>
          <p:cNvPr id="262" name="Google Shape;262;p22"/>
          <p:cNvSpPr txBox="1"/>
          <p:nvPr/>
        </p:nvSpPr>
        <p:spPr>
          <a:xfrm>
            <a:off x="274320" y="5532120"/>
            <a:ext cx="548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5.4x debt / FY25 Adj EBITDA  •  37.7% sponsor equity  •  Implied EV/EBITDA 10.9x</a:t>
            </a:r>
            <a:endParaRPr/>
          </a:p>
        </p:txBody>
      </p:sp>
      <p:sp>
        <p:nvSpPr>
          <p:cNvPr id="263" name="Google Shape;263;p22"/>
          <p:cNvSpPr txBox="1"/>
          <p:nvPr/>
        </p:nvSpPr>
        <p:spPr>
          <a:xfrm>
            <a:off x="6400800" y="52120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Pricing of debt</a:t>
            </a:r>
            <a:endParaRPr/>
          </a:p>
        </p:txBody>
      </p:sp>
      <p:sp>
        <p:nvSpPr>
          <p:cNvPr id="264" name="Google Shape;264;p22"/>
          <p:cNvSpPr txBox="1"/>
          <p:nvPr/>
        </p:nvSpPr>
        <p:spPr>
          <a:xfrm>
            <a:off x="6400800" y="5532120"/>
            <a:ext cx="548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TLB SOFR + 8.50% all-in  •  Revolver 7.75%  •  Bridge → permanent post-close</a:t>
            </a:r>
            <a:endParaRPr/>
          </a:p>
        </p:txBody>
      </p:sp>
      <p:sp>
        <p:nvSpPr>
          <p:cNvPr id="265" name="Google Shape;265;p2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267" name="Google Shape;267;p22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 of 25    •    May 13,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1671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3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Valuation Triangulation — Football Field</a:t>
            </a:r>
            <a:endParaRPr/>
          </a:p>
        </p:txBody>
      </p:sp>
      <p:sp>
        <p:nvSpPr>
          <p:cNvPr id="275" name="Google Shape;275;p23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276" name="Google Shape;276;p23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Five methods anchored against the $6.3B offer</a:t>
            </a:r>
            <a:endParaRPr/>
          </a:p>
        </p:txBody>
      </p:sp>
      <p:pic>
        <p:nvPicPr>
          <p:cNvPr id="277" name="Google Shape;277;p23" descr="v5_valuation_footbal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11612880" cy="530352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3"/>
          <p:cNvSpPr/>
          <p:nvPr/>
        </p:nvSpPr>
        <p:spPr>
          <a:xfrm>
            <a:off x="274320" y="6309360"/>
            <a:ext cx="11612880" cy="274320"/>
          </a:xfrm>
          <a:prstGeom prst="rect">
            <a:avLst/>
          </a:prstGeom>
          <a:solidFill>
            <a:srgbClr val="FCE4D6"/>
          </a:solidFill>
          <a:ln w="9525" cap="flat" cmpd="sng">
            <a:solidFill>
              <a:srgbClr val="1A1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3"/>
          <p:cNvSpPr txBox="1"/>
          <p:nvPr/>
        </p:nvSpPr>
        <p:spPr>
          <a:xfrm>
            <a:off x="365760" y="6355080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OloLand risk-adjusted FV at $4.4-5.1B — 27-30% below the offer</a:t>
            </a:r>
            <a:endParaRPr/>
          </a:p>
        </p:txBody>
      </p:sp>
      <p:sp>
        <p:nvSpPr>
          <p:cNvPr id="280" name="Google Shape;280;p23"/>
          <p:cNvSpPr txBox="1"/>
          <p:nvPr/>
        </p:nvSpPr>
        <p:spPr>
          <a:xfrm rot="10800000" flipH="1">
            <a:off x="365760" y="6537960"/>
            <a:ext cx="114300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3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3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283" name="Google Shape;283;p23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11 of 25    •    May 13,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80656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4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4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LBO Returns — Sensitivity Matrix</a:t>
            </a:r>
            <a:endParaRPr/>
          </a:p>
        </p:txBody>
      </p:sp>
      <p:sp>
        <p:nvSpPr>
          <p:cNvPr id="291" name="Google Shape;291;p24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292" name="Google Shape;292;p24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sz="1300" b="0" i="0">
                <a:solidFill>
                  <a:srgbClr val="0B2545"/>
                </a:solidFill>
                <a:latin typeface="Calibri"/>
              </a:rPr>
              <a:t>Sponsor case vs. OloLand engine scenarios — both above hurdle, base is conservative</a:t>
            </a:r>
          </a:p>
        </p:txBody>
      </p:sp>
      <p:pic>
        <p:nvPicPr>
          <p:cNvPr id="293" name="Google Shape;293;p24" descr="v5_lbo_sensitivit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82296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4"/>
          <p:cNvSpPr txBox="1"/>
          <p:nvPr/>
        </p:nvSpPr>
        <p:spPr>
          <a:xfrm>
            <a:off x="8686800" y="1280160"/>
            <a:ext cx="3200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sz="1050" b="1" i="0">
                <a:solidFill>
                  <a:srgbClr val="0B2545"/>
                </a:solidFill>
                <a:latin typeface="Calibri"/>
              </a:rPr>
              <a:t>Sponsor base case (analyst-extended)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Entry 8.76x  |  Exit 10.5x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EBITDA CAGR 8%  |  Hold 5y</a:t>
            </a:r>
          </a:p>
          <a:p>
            <a:r>
              <a:rPr sz="1000" b="1" i="0">
                <a:solidFill>
                  <a:srgbClr val="0B2545"/>
                </a:solidFill>
                <a:latin typeface="Calibri"/>
              </a:rPr>
              <a:t>→  IRR 29.4%  |  MOIC 3.63x</a:t>
            </a:r>
          </a:p>
          <a:p>
            <a:r>
              <a:rPr sz="900" b="0" i="0">
                <a:solidFill>
                  <a:srgbClr val="333333"/>
                </a:solidFill>
                <a:latin typeface="Calibri"/>
              </a:rPr>
              <a:t>    Equity proceeds  $8.9B</a:t>
            </a:r>
          </a:p>
          <a:p>
            <a:endParaRPr sz="900" b="0" i="0">
              <a:solidFill>
                <a:srgbClr val="333333"/>
              </a:solidFill>
              <a:latin typeface="Calibri"/>
            </a:endParaRPr>
          </a:p>
          <a:p>
            <a:r>
              <a:rPr sz="1050" b="1" i="0">
                <a:solidFill>
                  <a:srgbClr val="0E6B60"/>
                </a:solidFill>
                <a:latin typeface="Calibri"/>
              </a:rPr>
              <a:t>OloLand engine base (refreshed)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Entry/Exit 13.8x (flat)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EBITDA $515M → $884M  |  Hold 5y</a:t>
            </a:r>
          </a:p>
          <a:p>
            <a:r>
              <a:rPr sz="1000" b="1" i="0">
                <a:solidFill>
                  <a:srgbClr val="0E6B60"/>
                </a:solidFill>
                <a:latin typeface="Calibri"/>
              </a:rPr>
              <a:t>→  IRR 22.9%  |  MOIC 2.8x</a:t>
            </a:r>
          </a:p>
          <a:p>
            <a:r>
              <a:rPr sz="900" b="0" i="0">
                <a:solidFill>
                  <a:srgbClr val="333333"/>
                </a:solidFill>
                <a:latin typeface="Calibri"/>
              </a:rPr>
              <a:t>    Exit EV  $12.2B</a:t>
            </a:r>
          </a:p>
          <a:p>
            <a:endParaRPr sz="900" b="0" i="0">
              <a:solidFill>
                <a:srgbClr val="333333"/>
              </a:solidFill>
              <a:latin typeface="Calibri"/>
            </a:endParaRPr>
          </a:p>
          <a:p>
            <a:r>
              <a:rPr sz="1050" b="1" i="0">
                <a:solidFill>
                  <a:srgbClr val="0B2545"/>
                </a:solidFill>
                <a:latin typeface="Calibri"/>
              </a:rPr>
              <a:t>Engine scenarios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Bear   16.5%  /  2.1x   •   $9.5B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Base   22.9%  /  2.8x   •   $12.2B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Bull   29.5%  /  3.6x   •   $15.1B</a:t>
            </a:r>
          </a:p>
          <a:p>
            <a:endParaRPr sz="950" b="0" i="0">
              <a:solidFill>
                <a:srgbClr val="333333"/>
              </a:solidFill>
              <a:latin typeface="Calibri"/>
            </a:endParaRPr>
          </a:p>
          <a:p>
            <a:r>
              <a:rPr sz="900" b="0" i="1">
                <a:solidFill>
                  <a:srgbClr val="1B998B"/>
                </a:solidFill>
                <a:latin typeface="Calibri"/>
              </a:rPr>
              <a:t>Both clear the 20% PE hurdle.</a:t>
            </a:r>
          </a:p>
          <a:p>
            <a:r>
              <a:rPr sz="900" b="0" i="1">
                <a:solidFill>
                  <a:srgbClr val="1B998B"/>
                </a:solidFill>
                <a:latin typeface="Calibri"/>
              </a:rPr>
              <a:t>Analyst case ≈ engine bull case.</a:t>
            </a:r>
          </a:p>
        </p:txBody>
      </p:sp>
      <p:sp>
        <p:nvSpPr>
          <p:cNvPr id="296" name="Google Shape;296;p24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4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298" name="Google Shape;298;p24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12 of 25    •    May 13, 2026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5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5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5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Discounted Cash Flow</a:t>
            </a:r>
            <a:endParaRPr/>
          </a:p>
        </p:txBody>
      </p:sp>
      <p:sp>
        <p:nvSpPr>
          <p:cNvPr id="306" name="Google Shape;306;p25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307" name="Google Shape;307;p25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Unlevered FCF + WACC + Gordon Terminal Value</a:t>
            </a:r>
            <a:endParaRPr/>
          </a:p>
        </p:txBody>
      </p:sp>
      <p:sp>
        <p:nvSpPr>
          <p:cNvPr id="308" name="Google Shape;308;p25"/>
          <p:cNvSpPr txBox="1"/>
          <p:nvPr/>
        </p:nvSpPr>
        <p:spPr>
          <a:xfrm>
            <a:off x="274320" y="914400"/>
            <a:ext cx="5760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WACC build</a:t>
            </a:r>
            <a:endParaRPr/>
          </a:p>
        </p:txBody>
      </p:sp>
      <p:graphicFrame>
        <p:nvGraphicFramePr>
          <p:cNvPr id="309" name="Google Shape;309;p25"/>
          <p:cNvGraphicFramePr/>
          <p:nvPr/>
        </p:nvGraphicFramePr>
        <p:xfrm>
          <a:off x="274320" y="1280160"/>
          <a:ext cx="5760700" cy="3657500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288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Component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Risk-free rate (10y UST)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4.40%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Equity risk premium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Levered beta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 of equity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11.00%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Pre-tax cost of debt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8.00%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After-tax cost of debt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5.96%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 D / (D+E)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WACC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8.23%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Terminal growth (g)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2.50%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10" name="Google Shape;310;p25"/>
          <p:cNvSpPr txBox="1"/>
          <p:nvPr/>
        </p:nvSpPr>
        <p:spPr>
          <a:xfrm>
            <a:off x="6217920" y="914400"/>
            <a:ext cx="5760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EV walk</a:t>
            </a:r>
            <a:endParaRPr/>
          </a:p>
        </p:txBody>
      </p:sp>
      <p:graphicFrame>
        <p:nvGraphicFramePr>
          <p:cNvPr id="311" name="Google Shape;311;p25"/>
          <p:cNvGraphicFramePr/>
          <p:nvPr/>
        </p:nvGraphicFramePr>
        <p:xfrm>
          <a:off x="6217920" y="1280160"/>
          <a:ext cx="5760700" cy="3200400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288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Component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 ($M)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 PV of FCFs (FY26-FY30)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2,250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Terminal value (Gordon)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13,021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 of terminal value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8,772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Enterprise value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11,022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Less: net debt at close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(1,206)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Equity value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9,816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 share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$20.08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12" name="Google Shape;312;p25"/>
          <p:cNvSpPr/>
          <p:nvPr/>
        </p:nvSpPr>
        <p:spPr>
          <a:xfrm>
            <a:off x="274320" y="5120640"/>
            <a:ext cx="11612880" cy="128016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D4A0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5"/>
          <p:cNvSpPr txBox="1"/>
          <p:nvPr/>
        </p:nvSpPr>
        <p:spPr>
          <a:xfrm>
            <a:off x="365760" y="5166360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DCF caveat</a:t>
            </a:r>
            <a:endParaRPr/>
          </a:p>
        </p:txBody>
      </p:sp>
      <p:sp>
        <p:nvSpPr>
          <p:cNvPr id="314" name="Google Shape;314;p25"/>
          <p:cNvSpPr txBox="1"/>
          <p:nvPr/>
        </p:nvSpPr>
        <p:spPr>
          <a:xfrm>
            <a:off x="365760" y="5486400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sz="1100" b="1" i="0">
                <a:solidFill>
                  <a:srgbClr val="0B2545"/>
                </a:solidFill>
                <a:latin typeface="Calibri"/>
              </a:rPr>
              <a:t>DCF triangulation — analyst vs. OloLand engine</a:t>
            </a:r>
          </a:p>
          <a:p>
            <a:endParaRPr sz="1100" b="1" i="0">
              <a:solidFill>
                <a:srgbClr val="0B2545"/>
              </a:solidFill>
              <a:latin typeface="Calibri"/>
            </a:endParaRPr>
          </a:p>
          <a:p>
            <a:r>
              <a:rPr sz="1000" b="0" i="0">
                <a:solidFill>
                  <a:srgbClr val="333333"/>
                </a:solidFill>
                <a:latin typeface="Calibri"/>
              </a:rPr>
              <a:t>Analyst-extended DCF (WACC 10.55%, g 2.5%, margin uplift to 31%):  EV $5.7–7.2B</a:t>
            </a:r>
          </a:p>
          <a:p>
            <a:r>
              <a:rPr sz="1000" b="0" i="0">
                <a:solidFill>
                  <a:srgbClr val="0E6B60"/>
                </a:solidFill>
                <a:latin typeface="Calibri"/>
              </a:rPr>
              <a:t>OloLand engine DCF (WACC 11.2%, g 2.5%, flat 20% margin, lower growth):  EV $4.34B</a:t>
            </a:r>
          </a:p>
          <a:p>
            <a:r>
              <a:rPr sz="1000" b="0" i="0">
                <a:solidFill>
                  <a:srgbClr val="0E6B60"/>
                </a:solidFill>
                <a:latin typeface="Calibri"/>
              </a:rPr>
              <a:t>Risk-adjusted (engine WACC +2.0% from 76 quantified risks):  EV $4.21B</a:t>
            </a:r>
          </a:p>
          <a:p>
            <a:endParaRPr sz="1000" b="0" i="0">
              <a:solidFill>
                <a:srgbClr val="0E6B60"/>
              </a:solidFill>
              <a:latin typeface="Calibri"/>
            </a:endParaRPr>
          </a:p>
          <a:p>
            <a:r>
              <a:rPr sz="900" b="0" i="1">
                <a:solidFill>
                  <a:srgbClr val="888888"/>
                </a:solidFill>
                <a:latin typeface="Calibri"/>
              </a:rPr>
              <a:t>Terminal value is ~80% of EV. Use trading comps + precedents as the primary anchor; DCF is directional. The $4.34B engine number reflects more conservative growth and a flat margin — closer to the OloLand fair-value zone and the basis for the four diligence gates.</a:t>
            </a:r>
          </a:p>
        </p:txBody>
      </p:sp>
      <p:sp>
        <p:nvSpPr>
          <p:cNvPr id="315" name="Google Shape;315;p25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5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317" name="Google Shape;317;p25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13 of 25    •    May 13, 2026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6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6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6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Trading Comparables</a:t>
            </a:r>
            <a:endParaRPr/>
          </a:p>
        </p:txBody>
      </p:sp>
      <p:sp>
        <p:nvSpPr>
          <p:cNvPr id="325" name="Google Shape;325;p26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326" name="Google Shape;326;p26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Public TMC &amp; adjacent peers</a:t>
            </a:r>
            <a:endParaRPr/>
          </a:p>
        </p:txBody>
      </p:sp>
      <p:graphicFrame>
        <p:nvGraphicFramePr>
          <p:cNvPr id="327" name="Google Shape;327;p26"/>
          <p:cNvGraphicFramePr/>
          <p:nvPr/>
        </p:nvGraphicFramePr>
        <p:xfrm>
          <a:off x="274320" y="914400"/>
          <a:ext cx="11612850" cy="4571900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193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5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Company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Tkr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 ($M)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EBITDA Mgn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EV/Rev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EV/EBITDA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GBTG (at offer)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GBTG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2,718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26.5%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2.87x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10.85x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Booking Holdings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BKNG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23,740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37.1%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6.82x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18.41x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Expedia Group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13,700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21.2%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1.38x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6.52x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Corporate Travel Mgmt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CTD.AX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20.0%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2.43x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12.16x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Flight Centre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FLT.AX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1,750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16.6%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1.66x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10.00x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Trip.com Group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TCOM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7,300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28.8%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4.12x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14.33x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Wex Inc.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2,620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42.0%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4.27x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10.18x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Sabre Corp.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SABR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3,000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25.0%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2.97x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11.87x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Amadeus IT Group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AMS.MC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6,300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41.3%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5.68x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13.77x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Peer Median (excl. GBTG)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25.0%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3.64x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12.16x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28" name="Google Shape;328;p26"/>
          <p:cNvSpPr txBox="1"/>
          <p:nvPr/>
        </p:nvSpPr>
        <p:spPr>
          <a:xfrm>
            <a:off x="274320" y="5669280"/>
            <a:ext cx="11612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GBTG at offer trades below peer median EV/EBITDA (10.85x vs 12.16x) and EV/Rev (2.87x vs 3.64x) — but at corporate-travel-pure-play median ~11x EV/EBITDA, offer is fair.</a:t>
            </a:r>
            <a:endParaRPr/>
          </a:p>
        </p:txBody>
      </p:sp>
      <p:sp>
        <p:nvSpPr>
          <p:cNvPr id="329" name="Google Shape;329;p26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6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331" name="Google Shape;331;p26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14 of 25    •    May 13, 2026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7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7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7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Top Risks — Severity Heatmap</a:t>
            </a:r>
            <a:endParaRPr/>
          </a:p>
        </p:txBody>
      </p:sp>
      <p:sp>
        <p:nvSpPr>
          <p:cNvPr id="339" name="Google Shape;339;p27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340" name="Google Shape;340;p27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sz="1300" b="0" i="0">
                <a:solidFill>
                  <a:srgbClr val="0B2545"/>
                </a:solidFill>
                <a:latin typeface="Calibri"/>
              </a:rPr>
              <a:t>375 risks total (2 high / 180 medium / 193 low) — top 15 by severity</a:t>
            </a:r>
          </a:p>
        </p:txBody>
      </p:sp>
      <p:sp>
        <p:nvSpPr>
          <p:cNvPr id="342" name="Google Shape;342;p27"/>
          <p:cNvSpPr/>
          <p:nvPr/>
        </p:nvSpPr>
        <p:spPr>
          <a:xfrm>
            <a:off x="274320" y="6126480"/>
            <a:ext cx="11612880" cy="457200"/>
          </a:xfrm>
          <a:prstGeom prst="rect">
            <a:avLst/>
          </a:prstGeom>
          <a:solidFill>
            <a:srgbClr val="FCE4D6"/>
          </a:solidFill>
          <a:ln w="9525" cap="flat" cmpd="sng">
            <a:solidFill>
              <a:srgbClr val="1A1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7"/>
          <p:cNvSpPr txBox="1"/>
          <p:nvPr/>
        </p:nvSpPr>
        <p:spPr>
          <a:xfrm>
            <a:off x="365760" y="6172200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sz="1000" b="0" i="1">
                <a:solidFill>
                  <a:srgbClr val="333333"/>
                </a:solidFill>
                <a:latin typeface="Calibri"/>
              </a:rPr>
              <a:t>Two diligence gates carry severity 9: Amex trademark continuity and customer change-of-control consents. Resolution paths are detailed on slide 22.</a:t>
            </a:r>
          </a:p>
        </p:txBody>
      </p:sp>
      <p:sp>
        <p:nvSpPr>
          <p:cNvPr id="344" name="Google Shape;344;p27"/>
          <p:cNvSpPr txBox="1"/>
          <p:nvPr/>
        </p:nvSpPr>
        <p:spPr>
          <a:xfrm>
            <a:off x="365760" y="6492240"/>
            <a:ext cx="11430000" cy="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7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7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347" name="Google Shape;347;p27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of 25    •    May 13, 2026</a:t>
            </a:r>
            <a:endParaRPr/>
          </a:p>
        </p:txBody>
      </p:sp>
      <p:graphicFrame>
        <p:nvGraphicFramePr>
          <p:cNvPr id="348" name="Chart 347"/>
          <p:cNvGraphicFramePr>
            <a:graphicFrameLocks noGrp="1"/>
          </p:cNvGraphicFramePr>
          <p:nvPr/>
        </p:nvGraphicFramePr>
        <p:xfrm>
          <a:off x="274320" y="914400"/>
          <a:ext cx="1161288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6849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8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8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8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Risk Distribution</a:t>
            </a:r>
            <a:endParaRPr/>
          </a:p>
        </p:txBody>
      </p:sp>
      <p:sp>
        <p:nvSpPr>
          <p:cNvPr id="355" name="Google Shape;355;p28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356" name="Google Shape;356;p28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OloLand structured risk taxonomy applied</a:t>
            </a:r>
            <a:endParaRPr/>
          </a:p>
        </p:txBody>
      </p:sp>
      <p:pic>
        <p:nvPicPr>
          <p:cNvPr id="357" name="Google Shape;357;p28" descr="v5_risk_dis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77724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8"/>
          <p:cNvSpPr txBox="1"/>
          <p:nvPr/>
        </p:nvSpPr>
        <p:spPr>
          <a:xfrm>
            <a:off x="8229600" y="91440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Risk summary</a:t>
            </a:r>
            <a:endParaRPr/>
          </a:p>
        </p:txBody>
      </p:sp>
      <p:sp>
        <p:nvSpPr>
          <p:cNvPr id="359" name="Google Shape;359;p28"/>
          <p:cNvSpPr txBox="1"/>
          <p:nvPr/>
        </p:nvSpPr>
        <p:spPr>
          <a:xfrm>
            <a:off x="8229600" y="1280160"/>
            <a:ext cx="3657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Total risks:  375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Critical (9-10):     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High (7-8):           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Medium (4-6):     180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Low (1-3):           193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The 2 critical-severity risks: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Amex trademark license termination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Customer change-of-control termination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Both are STRUCTURAL — not idiosyncratic — and tied directly to the act of acquisition itself.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180 medium-severity risks span: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CWT integration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NDC distribution shift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$163M pension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$164M tax positions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CTO departure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Debt covenant compliance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GDPR/PCI compliance</a:t>
            </a:r>
            <a:endParaRPr/>
          </a:p>
        </p:txBody>
      </p:sp>
      <p:sp>
        <p:nvSpPr>
          <p:cNvPr id="360" name="Google Shape;360;p28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8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362" name="Google Shape;362;p28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16 of 25    •    May 13, 2026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9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9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9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Risk-to-Model Diff</a:t>
            </a:r>
            <a:endParaRPr/>
          </a:p>
        </p:txBody>
      </p:sp>
      <p:sp>
        <p:nvSpPr>
          <p:cNvPr id="370" name="Google Shape;370;p29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371" name="Google Shape;371;p29"/>
          <p:cNvSpPr txBox="1"/>
          <p:nvPr/>
        </p:nvSpPr>
        <p:spPr>
          <a:xfrm>
            <a:off x="274320" y="704897"/>
            <a:ext cx="3391518" cy="23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 dirty="0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Sponsor price vs risk-adjusted fair value</a:t>
            </a:r>
            <a:endParaRPr dirty="0"/>
          </a:p>
        </p:txBody>
      </p:sp>
      <p:sp>
        <p:nvSpPr>
          <p:cNvPr id="374" name="Google Shape;374;p29"/>
          <p:cNvSpPr txBox="1"/>
          <p:nvPr/>
        </p:nvSpPr>
        <p:spPr>
          <a:xfrm>
            <a:off x="8686800" y="1280160"/>
            <a:ext cx="3200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sz="1050" b="1" i="0">
                <a:solidFill>
                  <a:srgbClr val="0B2545"/>
                </a:solidFill>
                <a:latin typeface="Calibri"/>
              </a:rPr>
              <a:t>Quantification (analyst-extended)</a:t>
            </a:r>
          </a:p>
          <a:p>
            <a:r>
              <a:rPr sz="1000" b="0" i="0">
                <a:solidFill>
                  <a:srgbClr val="333333"/>
                </a:solidFill>
                <a:latin typeface="Calibri"/>
              </a:rPr>
              <a:t>$6.30B   Sponsor offer</a:t>
            </a:r>
          </a:p>
          <a:p>
            <a:r>
              <a:rPr sz="1000" b="0" i="0">
                <a:solidFill>
                  <a:srgbClr val="333333"/>
                </a:solidFill>
                <a:latin typeface="Calibri"/>
              </a:rPr>
              <a:t>− $0.95   Amex trademark (10% × 60%)</a:t>
            </a:r>
          </a:p>
          <a:p>
            <a:r>
              <a:rPr sz="1000" b="0" i="0">
                <a:solidFill>
                  <a:srgbClr val="333333"/>
                </a:solidFill>
                <a:latin typeface="Calibri"/>
              </a:rPr>
              <a:t>− $0.55   CoC churn (4% × 25% × 2y)</a:t>
            </a:r>
          </a:p>
          <a:p>
            <a:r>
              <a:rPr sz="1000" b="0" i="0">
                <a:solidFill>
                  <a:srgbClr val="333333"/>
                </a:solidFill>
                <a:latin typeface="Calibri"/>
              </a:rPr>
              <a:t>− $0.20   CWT integration overrun</a:t>
            </a:r>
          </a:p>
          <a:p>
            <a:r>
              <a:rPr sz="900" b="0" i="0">
                <a:solidFill>
                  <a:srgbClr val="888888"/>
                </a:solidFill>
                <a:latin typeface="Calibri"/>
              </a:rPr>
              <a:t>──────────────</a:t>
            </a:r>
          </a:p>
          <a:p>
            <a:r>
              <a:rPr sz="1000" b="1" i="0">
                <a:solidFill>
                  <a:srgbClr val="13315C"/>
                </a:solidFill>
                <a:latin typeface="Calibri"/>
              </a:rPr>
              <a:t>$4.60B   Risk-adjusted fair value</a:t>
            </a:r>
          </a:p>
          <a:p>
            <a:r>
              <a:rPr sz="1000" b="1" i="0">
                <a:solidFill>
                  <a:srgbClr val="0B2545"/>
                </a:solidFill>
                <a:latin typeface="Calibri"/>
              </a:rPr>
              <a:t>Gap   −$1.70B  ($7.10 vs $9.50/share)</a:t>
            </a:r>
          </a:p>
          <a:p>
            <a:endParaRPr sz="1000" b="1" i="0">
              <a:solidFill>
                <a:srgbClr val="0B2545"/>
              </a:solidFill>
              <a:latin typeface="Calibri"/>
            </a:endParaRPr>
          </a:p>
          <a:p>
            <a:r>
              <a:rPr sz="1050" b="1" i="0">
                <a:solidFill>
                  <a:srgbClr val="0E6B60"/>
                </a:solidFill>
                <a:latin typeface="Calibri"/>
              </a:rPr>
              <a:t>OloLand engine refresh</a:t>
            </a:r>
          </a:p>
          <a:p>
            <a:r>
              <a:rPr sz="1000" b="0" i="0">
                <a:solidFill>
                  <a:srgbClr val="333333"/>
                </a:solidFill>
                <a:latin typeface="Calibri"/>
              </a:rPr>
              <a:t>WACC adjustment   +2.0 pp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    11.2%  →  13.2% risk-adjusted</a:t>
            </a:r>
          </a:p>
          <a:p>
            <a:r>
              <a:rPr sz="1000" b="0" i="0">
                <a:solidFill>
                  <a:srgbClr val="333333"/>
                </a:solidFill>
                <a:latin typeface="Calibri"/>
              </a:rPr>
              <a:t>Suggested bid reduction   $130.8M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76 quantified risks, 17 with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    &gt;65% probability of materializing</a:t>
            </a:r>
          </a:p>
          <a:p>
            <a:endParaRPr sz="950" b="0" i="0">
              <a:solidFill>
                <a:srgbClr val="333333"/>
              </a:solidFill>
              <a:latin typeface="Calibri"/>
            </a:endParaRPr>
          </a:p>
          <a:p>
            <a:r>
              <a:rPr sz="900" b="0" i="1">
                <a:solidFill>
                  <a:srgbClr val="1B998B"/>
                </a:solidFill>
                <a:latin typeface="Calibri"/>
              </a:rPr>
              <a:t>Two paths converge on $4.2-4.6B fair value:</a:t>
            </a:r>
          </a:p>
          <a:p>
            <a:r>
              <a:rPr sz="900" b="0" i="0">
                <a:solidFill>
                  <a:srgbClr val="1B998B"/>
                </a:solidFill>
                <a:latin typeface="Calibri"/>
              </a:rPr>
              <a:t>  • Analyst risk-walk:  $4.60B</a:t>
            </a:r>
          </a:p>
          <a:p>
            <a:r>
              <a:rPr sz="900" b="0" i="0">
                <a:solidFill>
                  <a:srgbClr val="1B998B"/>
                </a:solidFill>
                <a:latin typeface="Calibri"/>
              </a:rPr>
              <a:t>  • Engine DCF + WACC:  $4.21B</a:t>
            </a:r>
          </a:p>
        </p:txBody>
      </p:sp>
      <p:sp>
        <p:nvSpPr>
          <p:cNvPr id="375" name="Google Shape;375;p29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9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377" name="Google Shape;377;p29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17 of 25    •    May 13, 2026</a:t>
            </a:r>
            <a:endParaRPr/>
          </a:p>
        </p:txBody>
      </p:sp>
      <p:graphicFrame>
        <p:nvGraphicFramePr>
          <p:cNvPr id="900" name="Risk Bridge Chart"/>
          <p:cNvGraphicFramePr/>
          <p:nvPr>
            <p:extLst>
              <p:ext uri="{D42A27DB-BD31-4B8C-83A1-F6EECF244321}">
                <p14:modId xmlns:p14="http://schemas.microsoft.com/office/powerpoint/2010/main" val="4121824526"/>
              </p:ext>
            </p:extLst>
          </p:nvPr>
        </p:nvGraphicFramePr>
        <p:xfrm>
          <a:off x="209549" y="905174"/>
          <a:ext cx="7772916" cy="5267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7430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0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0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0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Hidden Downside — Monte Carlo Fan</a:t>
            </a:r>
            <a:endParaRPr/>
          </a:p>
        </p:txBody>
      </p:sp>
      <p:sp>
        <p:nvSpPr>
          <p:cNvPr id="385" name="Google Shape;385;p30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386" name="Google Shape;386;p30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5,000 simulated paths, 12% mean growth / 18% vol</a:t>
            </a:r>
            <a:endParaRPr/>
          </a:p>
        </p:txBody>
      </p:sp>
      <p:pic>
        <p:nvPicPr>
          <p:cNvPr id="387" name="Google Shape;387;p30" descr="v5_monte_carl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82296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0"/>
          <p:cNvSpPr txBox="1"/>
          <p:nvPr/>
        </p:nvSpPr>
        <p:spPr>
          <a:xfrm>
            <a:off x="8686800" y="1280160"/>
            <a:ext cx="3200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r>
              <a:rPr sz="1050" b="1" i="0">
                <a:solidFill>
                  <a:srgbClr val="0B2545"/>
                </a:solidFill>
                <a:latin typeface="Calibri"/>
              </a:rPr>
              <a:t>Year-5 exit-EV percentiles (analyst)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P95   $13.4B   →   35%+ IRR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P75   $8.8B    →   ~25% IRR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P50   $6.9B    →   ~17% IRR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P25   $5.5B    →   ~8% IRR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P5    $4.0B    →   negative IRR</a:t>
            </a:r>
          </a:p>
          <a:p>
            <a:endParaRPr sz="950" b="0" i="0">
              <a:solidFill>
                <a:srgbClr val="333333"/>
              </a:solidFill>
              <a:latin typeface="Calibri"/>
            </a:endParaRPr>
          </a:p>
          <a:p>
            <a:r>
              <a:rPr sz="900" b="0" i="1">
                <a:solidFill>
                  <a:srgbClr val="888888"/>
                </a:solidFill>
                <a:latin typeface="Calibri"/>
              </a:rPr>
              <a:t>Median sits 10% above entry — more than half of paths leave the deal sub-hurdle without active value creation.</a:t>
            </a:r>
          </a:p>
          <a:p>
            <a:endParaRPr sz="900" b="0" i="1">
              <a:solidFill>
                <a:srgbClr val="888888"/>
              </a:solidFill>
              <a:latin typeface="Calibri"/>
            </a:endParaRPr>
          </a:p>
          <a:p>
            <a:r>
              <a:rPr sz="1050" b="1" i="0">
                <a:solidFill>
                  <a:srgbClr val="0E6B60"/>
                </a:solidFill>
                <a:latin typeface="Calibri"/>
              </a:rPr>
              <a:t>OloLand engine operating downside</a:t>
            </a:r>
          </a:p>
          <a:p>
            <a:r>
              <a:rPr sz="900" b="0" i="1">
                <a:solidFill>
                  <a:srgbClr val="888888"/>
                </a:solidFill>
                <a:latin typeface="Calibri"/>
              </a:rPr>
              <a:t>(annual operating-EBITDA risk)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P50   $33.6M    expected case</a:t>
            </a:r>
          </a:p>
          <a:p>
            <a:r>
              <a:rPr sz="950" b="0" i="0">
                <a:solidFill>
                  <a:srgbClr val="333333"/>
                </a:solidFill>
                <a:latin typeface="Calibri"/>
              </a:rPr>
              <a:t>P75   $42.0M    prudent downside</a:t>
            </a:r>
          </a:p>
          <a:p>
            <a:r>
              <a:rPr sz="950" b="0" i="0">
                <a:solidFill>
                  <a:srgbClr val="0E6B60"/>
                </a:solidFill>
                <a:latin typeface="Calibri"/>
              </a:rPr>
              <a:t>P90   $52.5M    stress</a:t>
            </a:r>
          </a:p>
          <a:p>
            <a:endParaRPr sz="950" b="0" i="0">
              <a:solidFill>
                <a:srgbClr val="0E6B60"/>
              </a:solidFill>
              <a:latin typeface="Calibri"/>
            </a:endParaRPr>
          </a:p>
          <a:p>
            <a:r>
              <a:rPr sz="850" b="0" i="1">
                <a:solidFill>
                  <a:srgbClr val="888888"/>
                </a:solidFill>
                <a:latin typeface="Calibri"/>
              </a:rPr>
              <a:t>Different from the equity-fan above: this is the run-rate operating risk to underwrite to each year, not the 5-yr exit distribution.</a:t>
            </a:r>
          </a:p>
        </p:txBody>
      </p:sp>
      <p:sp>
        <p:nvSpPr>
          <p:cNvPr id="390" name="Google Shape;390;p30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0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392" name="Google Shape;392;p30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 of 25    •    May 13, 2026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31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1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Management &amp; Governance</a:t>
            </a:r>
            <a:endParaRPr/>
          </a:p>
        </p:txBody>
      </p:sp>
      <p:sp>
        <p:nvSpPr>
          <p:cNvPr id="400" name="Google Shape;400;p31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401" name="Google Shape;401;p31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Pre-deal and post-deal structure</a:t>
            </a:r>
            <a:endParaRPr/>
          </a:p>
        </p:txBody>
      </p:sp>
      <p:sp>
        <p:nvSpPr>
          <p:cNvPr id="402" name="Google Shape;402;p31"/>
          <p:cNvSpPr txBox="1"/>
          <p:nvPr/>
        </p:nvSpPr>
        <p:spPr>
          <a:xfrm>
            <a:off x="274320" y="914400"/>
            <a:ext cx="58521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Pre-deal leadership</a:t>
            </a:r>
            <a:endParaRPr/>
          </a:p>
        </p:txBody>
      </p:sp>
      <p:sp>
        <p:nvSpPr>
          <p:cNvPr id="403" name="Google Shape;403;p31"/>
          <p:cNvSpPr txBox="1"/>
          <p:nvPr/>
        </p:nvSpPr>
        <p:spPr>
          <a:xfrm>
            <a:off x="274320" y="1280160"/>
            <a:ext cx="585216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Paul Abbott — CEO since 2019 (formerly Amex GBT COO)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Karen Williams — CFO, stable since 2022 spinout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CTO scheduled to depart May 31, 2026 per separation agreement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Board chaired by Jeff Tarr; 12 directors total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Director representatives from Amex, Expedia, QIA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Compensation aligned to Adj EBITDA growth + retention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Long-term incentive plan (RSU/PSU mix)</a:t>
            </a:r>
            <a:endParaRPr/>
          </a:p>
        </p:txBody>
      </p:sp>
      <p:sp>
        <p:nvSpPr>
          <p:cNvPr id="404" name="Google Shape;404;p31"/>
          <p:cNvSpPr txBox="1"/>
          <p:nvPr/>
        </p:nvSpPr>
        <p:spPr>
          <a:xfrm>
            <a:off x="6309360" y="914400"/>
            <a:ext cx="5669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Expected post-deal</a:t>
            </a:r>
            <a:endParaRPr/>
          </a:p>
        </p:txBody>
      </p:sp>
      <p:sp>
        <p:nvSpPr>
          <p:cNvPr id="405" name="Google Shape;405;p31"/>
          <p:cNvSpPr txBox="1"/>
          <p:nvPr/>
        </p:nvSpPr>
        <p:spPr>
          <a:xfrm>
            <a:off x="6309360" y="1280160"/>
            <a:ext cx="56692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Long Lake assumes board control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Minority seats for General Catalyst, Alpha Wave, Koch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Paul Abbott expected to remain through transition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Management equity rollover — TBD (4-6% pool typical)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Amex license governance must preserve brand stewardship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CTO replacement priority within 100 days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CFO succession plan TBD</a:t>
            </a:r>
            <a:endParaRPr/>
          </a:p>
        </p:txBody>
      </p:sp>
      <p:sp>
        <p:nvSpPr>
          <p:cNvPr id="406" name="Google Shape;406;p31"/>
          <p:cNvSpPr/>
          <p:nvPr/>
        </p:nvSpPr>
        <p:spPr>
          <a:xfrm>
            <a:off x="274320" y="4754880"/>
            <a:ext cx="11612880" cy="155448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D4A0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1"/>
          <p:cNvSpPr txBox="1"/>
          <p:nvPr/>
        </p:nvSpPr>
        <p:spPr>
          <a:xfrm>
            <a:off x="365760" y="4800600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Governance flag</a:t>
            </a:r>
            <a:endParaRPr/>
          </a:p>
        </p:txBody>
      </p:sp>
      <p:sp>
        <p:nvSpPr>
          <p:cNvPr id="408" name="Google Shape;408;p31"/>
          <p:cNvSpPr txBox="1"/>
          <p:nvPr/>
        </p:nvSpPr>
        <p:spPr>
          <a:xfrm>
            <a:off x="365760" y="5120640"/>
            <a:ext cx="1143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Long Lake's pre-deal portfolio totaled ~$80M revenue. Operating a $2.7B publicly-traded TMC with global complexity is a step-function jump. IC should require evidence of dedicated operating team build-out before close.</a:t>
            </a:r>
            <a:endParaRPr/>
          </a:p>
        </p:txBody>
      </p:sp>
      <p:sp>
        <p:nvSpPr>
          <p:cNvPr id="409" name="Google Shape;409;p3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1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411" name="Google Shape;411;p31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19 of 25    •    May 13, 2026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2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2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2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Integration &amp; 100-Day Plan</a:t>
            </a:r>
            <a:endParaRPr/>
          </a:p>
        </p:txBody>
      </p:sp>
      <p:sp>
        <p:nvSpPr>
          <p:cNvPr id="419" name="Google Shape;419;p32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420" name="Google Shape;420;p32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Path from close to value creation</a:t>
            </a:r>
            <a:endParaRPr/>
          </a:p>
        </p:txBody>
      </p:sp>
      <p:pic>
        <p:nvPicPr>
          <p:cNvPr id="421" name="Google Shape;421;p32" descr="v5_value_creatio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77724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2"/>
          <p:cNvSpPr txBox="1"/>
          <p:nvPr/>
        </p:nvSpPr>
        <p:spPr>
          <a:xfrm>
            <a:off x="8229600" y="91440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Value-creation levers</a:t>
            </a:r>
            <a:endParaRPr/>
          </a:p>
        </p:txBody>
      </p:sp>
      <p:sp>
        <p:nvSpPr>
          <p:cNvPr id="423" name="Google Shape;423;p32"/>
          <p:cNvSpPr txBox="1"/>
          <p:nvPr/>
        </p:nvSpPr>
        <p:spPr>
          <a:xfrm>
            <a:off x="8229600" y="1280160"/>
            <a:ext cx="3657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$70M  Procurement &amp; T&amp;E opt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$120M CWT cost synergies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$90M  AI self-serve adoption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$60M  International expansion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$80M  Adjacent products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______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$420M  Total by Year 5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Drives FY30 EBITDA → $1.14B</a:t>
            </a:r>
            <a:endParaRPr/>
          </a:p>
        </p:txBody>
      </p:sp>
      <p:sp>
        <p:nvSpPr>
          <p:cNvPr id="424" name="Google Shape;424;p32"/>
          <p:cNvSpPr txBox="1"/>
          <p:nvPr/>
        </p:nvSpPr>
        <p:spPr>
          <a:xfrm>
            <a:off x="274320" y="4754880"/>
            <a:ext cx="11612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First-100-days operational priorities</a:t>
            </a:r>
            <a:endParaRPr/>
          </a:p>
        </p:txBody>
      </p:sp>
      <p:sp>
        <p:nvSpPr>
          <p:cNvPr id="425" name="Google Shape;425;p32"/>
          <p:cNvSpPr txBox="1"/>
          <p:nvPr/>
        </p:nvSpPr>
        <p:spPr>
          <a:xfrm>
            <a:off x="274320" y="5120640"/>
            <a:ext cx="1161288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Day 1-15:    Validate Amex trademark license continuity in writing; secure standstill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Day 15-45:  Customer change-of-control consent campaign — top 100 accounts (~60% of revenue)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Day 30-60:  Accelerate CWT integration; eliminate duplicate cost lines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Day 45-90:  CTO succession; preserve product roadmap continuity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Day 60-100: Refinance bridge to permanent capital structure; lock TLB pricing post-rating</a:t>
            </a:r>
            <a:endParaRPr/>
          </a:p>
        </p:txBody>
      </p:sp>
      <p:sp>
        <p:nvSpPr>
          <p:cNvPr id="426" name="Google Shape;426;p3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32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428" name="Google Shape;428;p32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 of 25    •    May 13, 2026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3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3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3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Exit Pathways</a:t>
            </a:r>
            <a:endParaRPr/>
          </a:p>
        </p:txBody>
      </p:sp>
      <p:sp>
        <p:nvSpPr>
          <p:cNvPr id="436" name="Google Shape;436;p33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437" name="Google Shape;437;p33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Five-year hold; four primary paths</a:t>
            </a:r>
            <a:endParaRPr/>
          </a:p>
        </p:txBody>
      </p:sp>
      <p:pic>
        <p:nvPicPr>
          <p:cNvPr id="438" name="Google Shape;438;p33" descr="v5_exi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" y="914400"/>
            <a:ext cx="77724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3"/>
          <p:cNvSpPr txBox="1"/>
          <p:nvPr/>
        </p:nvSpPr>
        <p:spPr>
          <a:xfrm>
            <a:off x="8229600" y="91440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Path commentary</a:t>
            </a:r>
            <a:endParaRPr/>
          </a:p>
        </p:txBody>
      </p:sp>
      <p:sp>
        <p:nvSpPr>
          <p:cNvPr id="440" name="Google Shape;440;p33"/>
          <p:cNvSpPr txBox="1"/>
          <p:nvPr/>
        </p:nvSpPr>
        <p:spPr>
          <a:xfrm>
            <a:off x="8229600" y="1280160"/>
            <a:ext cx="3657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Strategic sale (24.5% IRR)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Best expected returns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Targets: BKNG, TCOM, SAP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Bolt-on logic; deepest pools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Re-IPO (18.0% IRR)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Viable if TMC re-rates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2030-2031 window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Multiple compression risk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Secondary buyout (15.0% IRR)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Larger PE sponsors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Capital constraints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Continuation vehicle (13.5% IRR)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Long Lake-led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Lower returns; reduced risk</a:t>
            </a:r>
            <a:endParaRPr/>
          </a:p>
        </p:txBody>
      </p:sp>
      <p:sp>
        <p:nvSpPr>
          <p:cNvPr id="441" name="Google Shape;441;p33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3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443" name="Google Shape;443;p33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21 of 25    •    May 13, 2026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4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4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4"/>
          <p:cNvSpPr txBox="1"/>
          <p:nvPr/>
        </p:nvSpPr>
        <p:spPr>
          <a:xfrm>
            <a:off x="274320" y="45720"/>
            <a:ext cx="9144000" cy="35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Conditions to Close</a:t>
            </a:r>
            <a:endParaRPr/>
          </a:p>
        </p:txBody>
      </p:sp>
      <p:sp>
        <p:nvSpPr>
          <p:cNvPr id="451" name="Google Shape;451;p34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452" name="Google Shape;452;p34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What needs to be true to clear the deal</a:t>
            </a:r>
            <a:endParaRPr/>
          </a:p>
        </p:txBody>
      </p:sp>
      <p:graphicFrame>
        <p:nvGraphicFramePr>
          <p:cNvPr id="453" name="Google Shape;453;p34"/>
          <p:cNvGraphicFramePr/>
          <p:nvPr>
            <p:extLst>
              <p:ext uri="{D42A27DB-BD31-4B8C-83A1-F6EECF244321}">
                <p14:modId xmlns:p14="http://schemas.microsoft.com/office/powerpoint/2010/main" val="3339007935"/>
              </p:ext>
            </p:extLst>
          </p:nvPr>
        </p:nvGraphicFramePr>
        <p:xfrm>
          <a:off x="274320" y="914400"/>
          <a:ext cx="11612850" cy="5029200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788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4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0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Condition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Required action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Amex trademark license continuity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Written rep from AXP confirming license survives change of control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CoC consents at top 100 customers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≥70% of top-100 accounts representing ~60% of revenue sign CoC consents pre-close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Big-4 Quality-of-Earnings (QoE) study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Confirm run-rate Adj EBITDA ≥$680M; reconcile to management projections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CTO succession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Internal or external candidate identified with 100-day onboarding plan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Price step-down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conditions 1-3 not met, re-bid at $7.40-7.80/share ($4.9-5.2B EV)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Pension cash-flow study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Quantify $163M unfunded pension cash impact over 5-yr hold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Working capital reserve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Reserve $200M for working-capital normalization (DSO 117 → 90 days)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54" name="Google Shape;454;p34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4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456" name="Google Shape;456;p34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22 of 25    •    May 13,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43914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5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35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35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Investment Committee Recommendation</a:t>
            </a:r>
            <a:endParaRPr/>
          </a:p>
        </p:txBody>
      </p:sp>
      <p:sp>
        <p:nvSpPr>
          <p:cNvPr id="464" name="Google Shape;464;p35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465" name="Google Shape;465;p35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OloLand verdict and decision matrix</a:t>
            </a:r>
            <a:endParaRPr/>
          </a:p>
        </p:txBody>
      </p:sp>
      <p:sp>
        <p:nvSpPr>
          <p:cNvPr id="466" name="Google Shape;466;p35"/>
          <p:cNvSpPr/>
          <p:nvPr/>
        </p:nvSpPr>
        <p:spPr>
          <a:xfrm>
            <a:off x="274320" y="914400"/>
            <a:ext cx="11612880" cy="1188720"/>
          </a:xfrm>
          <a:prstGeom prst="rect">
            <a:avLst/>
          </a:prstGeom>
          <a:solidFill>
            <a:srgbClr val="FCE4D6"/>
          </a:solidFill>
          <a:ln w="9525" cap="flat" cmpd="sng">
            <a:solidFill>
              <a:srgbClr val="1A1A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35"/>
          <p:cNvSpPr txBox="1"/>
          <p:nvPr/>
        </p:nvSpPr>
        <p:spPr>
          <a:xfrm>
            <a:off x="457200" y="1054903"/>
            <a:ext cx="11430000" cy="35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Proceed Subject to Conditions  —  Target Re-Engagement at $4.9-5.2B EV ($7.40-7.80/share)</a:t>
            </a:r>
            <a:endParaRPr/>
          </a:p>
        </p:txBody>
      </p:sp>
      <p:sp>
        <p:nvSpPr>
          <p:cNvPr id="468" name="Google Shape;468;p35"/>
          <p:cNvSpPr txBox="1"/>
          <p:nvPr/>
        </p:nvSpPr>
        <p:spPr>
          <a:xfrm>
            <a:off x="457200" y="1463040"/>
            <a:ext cx="11430000" cy="23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Risk-adjusted fair value: $4.4-5.1B  •  Gap to offer: $1.70B  •  Closeable on satisfaction of four diligence gates</a:t>
            </a:r>
            <a:endParaRPr/>
          </a:p>
        </p:txBody>
      </p:sp>
      <p:graphicFrame>
        <p:nvGraphicFramePr>
          <p:cNvPr id="469" name="Google Shape;469;p35"/>
          <p:cNvGraphicFramePr/>
          <p:nvPr/>
        </p:nvGraphicFramePr>
        <p:xfrm>
          <a:off x="274320" y="2377440"/>
          <a:ext cx="11612900" cy="2926125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580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Outcome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Trigger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PROCEED at $6.30B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Requires written Amex license guarantee + ≥70% CoC consents + Big-4 QoE confirms Adj EBITDA ≥$700M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CONDITIONAL PROCEED at $5.20B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Amex license is 'commercially reasonable' (not unconditional), reduce price by ~$1.1B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RE-ENGAGE at $4.90B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Amex license has unilateral termination right or CoC consents &lt;50%, walk from $6.3B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WALK AWAY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forensic QoE cannot be completed; if CTO succession fails; if NDC margin shift quantified &gt;2pp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70" name="Google Shape;470;p35"/>
          <p:cNvSpPr/>
          <p:nvPr/>
        </p:nvSpPr>
        <p:spPr>
          <a:xfrm>
            <a:off x="274320" y="5486400"/>
            <a:ext cx="11612880" cy="914400"/>
          </a:xfrm>
          <a:prstGeom prst="rect">
            <a:avLst/>
          </a:prstGeom>
          <a:solidFill>
            <a:srgbClr val="E2EFDA"/>
          </a:solidFill>
          <a:ln w="9525" cap="flat" cmpd="sng">
            <a:solidFill>
              <a:srgbClr val="1B99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5"/>
          <p:cNvSpPr txBox="1"/>
          <p:nvPr/>
        </p:nvSpPr>
        <p:spPr>
          <a:xfrm>
            <a:off x="365760" y="5532120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Memo confidence: 0.86  •  8 platform sections + 27 analyst-extended sections  •  Public-facts gate verified</a:t>
            </a:r>
            <a:endParaRPr/>
          </a:p>
        </p:txBody>
      </p:sp>
      <p:sp>
        <p:nvSpPr>
          <p:cNvPr id="472" name="Google Shape;472;p35"/>
          <p:cNvSpPr txBox="1"/>
          <p:nvPr/>
        </p:nvSpPr>
        <p:spPr>
          <a:xfrm>
            <a:off x="365760" y="5852160"/>
            <a:ext cx="114300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5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5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475" name="Google Shape;475;p35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 of 25    •    May 13,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93807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6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36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36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Open IC Questions for Long Lake</a:t>
            </a:r>
            <a:endParaRPr/>
          </a:p>
        </p:txBody>
      </p:sp>
      <p:sp>
        <p:nvSpPr>
          <p:cNvPr id="483" name="Google Shape;483;p36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484" name="Google Shape;484;p36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12 items Long Lake's IC must answer pre-funding</a:t>
            </a:r>
            <a:endParaRPr/>
          </a:p>
        </p:txBody>
      </p:sp>
      <p:sp>
        <p:nvSpPr>
          <p:cNvPr id="485" name="Google Shape;485;p36"/>
          <p:cNvSpPr txBox="1"/>
          <p:nvPr/>
        </p:nvSpPr>
        <p:spPr>
          <a:xfrm>
            <a:off x="274320" y="914400"/>
            <a:ext cx="585216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1.  Has AXP confirmed in writing that the trademark license survives change of control?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2.  What is the customer CoC consent strategy for the top 100 accounts?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3.  How does Long Lake's pre-deal portfolio (~$80M revenue) prepare it to operate at $2.7B?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4.  Has FY26 forward Adj EBITDA been validated by an independent QoE study?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5.  Is CWT integration on plan? What residual synergy is expected through FY27?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6.  Has the $163M unfunded pension liability been quantified for cash impact?</a:t>
            </a:r>
            <a:endParaRPr/>
          </a:p>
        </p:txBody>
      </p:sp>
      <p:sp>
        <p:nvSpPr>
          <p:cNvPr id="486" name="Google Shape;486;p36"/>
          <p:cNvSpPr txBox="1"/>
          <p:nvPr/>
        </p:nvSpPr>
        <p:spPr>
          <a:xfrm>
            <a:off x="6309360" y="914400"/>
            <a:ext cx="566928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7.  Have the $164M uncertain tax positions been reviewed against settlement trends?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8.  What is the management equity rollover structure?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9.  How does the TLB pricing react to a credit rating action?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10. What is the contingency plan if the CTO replacement disrupts the product roadmap?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11. Has IRR target been stress-tested against materialization of just one of the top risks?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1A1A2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12. Is there a price step-down or walk-away mechanism in the merger agreement?</a:t>
            </a:r>
            <a:endParaRPr/>
          </a:p>
        </p:txBody>
      </p:sp>
      <p:sp>
        <p:nvSpPr>
          <p:cNvPr id="487" name="Google Shape;487;p36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36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489" name="Google Shape;489;p36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24 of 25    •    May 13, 2026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7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37"/>
          <p:cNvSpPr/>
          <p:nvPr/>
        </p:nvSpPr>
        <p:spPr>
          <a:xfrm>
            <a:off x="0" y="548640"/>
            <a:ext cx="1219169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37"/>
          <p:cNvSpPr txBox="1"/>
          <p:nvPr/>
        </p:nvSpPr>
        <p:spPr>
          <a:xfrm>
            <a:off x="274320" y="457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Appendix — Plugin Stack, Provenance, Caveats</a:t>
            </a:r>
            <a:endParaRPr/>
          </a:p>
        </p:txBody>
      </p:sp>
      <p:sp>
        <p:nvSpPr>
          <p:cNvPr id="497" name="Google Shape;497;p37"/>
          <p:cNvSpPr txBox="1"/>
          <p:nvPr/>
        </p:nvSpPr>
        <p:spPr>
          <a:xfrm>
            <a:off x="9601200" y="9144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D4A017"/>
                </a:solidFill>
                <a:latin typeface="Calibri"/>
                <a:ea typeface="Calibri"/>
                <a:cs typeface="Calibri"/>
                <a:sym typeface="Calibri"/>
              </a:rPr>
              <a:t>OloLand Deal Intel  •  v7</a:t>
            </a:r>
            <a:endParaRPr/>
          </a:p>
        </p:txBody>
      </p:sp>
      <p:sp>
        <p:nvSpPr>
          <p:cNvPr id="498" name="Google Shape;498;p37"/>
          <p:cNvSpPr txBox="1"/>
          <p:nvPr/>
        </p:nvSpPr>
        <p:spPr>
          <a:xfrm>
            <a:off x="274320" y="6400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13315C"/>
                </a:solidFill>
                <a:latin typeface="Calibri"/>
                <a:ea typeface="Calibri"/>
                <a:cs typeface="Calibri"/>
                <a:sym typeface="Calibri"/>
              </a:rPr>
              <a:t>How this memo was generated</a:t>
            </a:r>
            <a:endParaRPr/>
          </a:p>
        </p:txBody>
      </p:sp>
      <p:sp>
        <p:nvSpPr>
          <p:cNvPr id="499" name="Google Shape;499;p37"/>
          <p:cNvSpPr txBox="1"/>
          <p:nvPr/>
        </p:nvSpPr>
        <p:spPr>
          <a:xfrm>
            <a:off x="274320" y="914400"/>
            <a:ext cx="58521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Plugin stack invoked</a:t>
            </a:r>
            <a:endParaRPr/>
          </a:p>
        </p:txBody>
      </p:sp>
      <p:graphicFrame>
        <p:nvGraphicFramePr>
          <p:cNvPr id="500" name="Google Shape;500;p37"/>
          <p:cNvGraphicFramePr/>
          <p:nvPr/>
        </p:nvGraphicFramePr>
        <p:xfrm>
          <a:off x="274320" y="1280160"/>
          <a:ext cx="5852175" cy="1828800"/>
        </p:xfrm>
        <a:graphic>
          <a:graphicData uri="http://schemas.openxmlformats.org/drawingml/2006/table">
            <a:tbl>
              <a:tblPr firstRow="1" bandRow="1">
                <a:noFill/>
                <a:tableStyleId>{5866C79F-2960-440B-99C7-D5DC3E966EEE}</a:tableStyleId>
              </a:tblPr>
              <a:tblGrid>
                <a:gridCol w="1950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0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Plugin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ololand-dd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v1.6.1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Operational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ololand-compliance-hooks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v0.2.0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Operational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ololand-forensic-qoe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v0.2.0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1A1A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Blocked (inputs)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AF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1" name="Google Shape;501;p37"/>
          <p:cNvSpPr txBox="1"/>
          <p:nvPr/>
        </p:nvSpPr>
        <p:spPr>
          <a:xfrm>
            <a:off x="274320" y="3291840"/>
            <a:ext cx="58521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Engine calls (key)</a:t>
            </a:r>
            <a:endParaRPr/>
          </a:p>
        </p:txBody>
      </p:sp>
      <p:sp>
        <p:nvSpPr>
          <p:cNvPr id="502" name="Google Shape;502;p37"/>
          <p:cNvSpPr txBox="1"/>
          <p:nvPr/>
        </p:nvSpPr>
        <p:spPr>
          <a:xfrm>
            <a:off x="274320" y="3657600"/>
            <a:ext cx="585216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create_deal → deal65004264099c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run_due_diligence → 375 risks (2H/180M/193L)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compose_ic_memo (web_facts_required=True) → 168s, 1534 words, 0.86 confidence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run_monte_carlo_simulation (10k paths) → EV mean $1.24B GAAP, overridden to Adj basis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talk_to_deal (analyst voice) → FAIL verdict in 31.6s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fetch_public_deal_facts → 5/4 announcement verified</a:t>
            </a:r>
            <a:endParaRPr/>
          </a:p>
        </p:txBody>
      </p:sp>
      <p:sp>
        <p:nvSpPr>
          <p:cNvPr id="503" name="Google Shape;503;p37"/>
          <p:cNvSpPr txBox="1"/>
          <p:nvPr/>
        </p:nvSpPr>
        <p:spPr>
          <a:xfrm>
            <a:off x="6309360" y="914400"/>
            <a:ext cx="5669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Source provenance</a:t>
            </a:r>
            <a:endParaRPr/>
          </a:p>
        </p:txBody>
      </p:sp>
      <p:sp>
        <p:nvSpPr>
          <p:cNvPr id="504" name="Google Shape;504;p37"/>
          <p:cNvSpPr txBox="1"/>
          <p:nvPr/>
        </p:nvSpPr>
        <p:spPr>
          <a:xfrm>
            <a:off x="6309360" y="1280160"/>
            <a:ext cx="5669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GBTG FY25 10-K (3/9/2026, accession 0001628280-26-015817)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GBTG Q1 2026 10-Q (5/11/2026, accession 0001628280-26-033155)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8-K Long Lake Merger (5/4/2026)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Q1 2026 Earnings Release (5/4/2026)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BusinessWire Long Lake Acquisition press release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Navan S-1 (TAM=$185B, 2024)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Industry analyst consensus (TMC market $23.4B → $48B, 16.2% CAGR)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Public comps from 10-K filings + market data</a:t>
            </a:r>
            <a:endParaRPr/>
          </a:p>
        </p:txBody>
      </p:sp>
      <p:sp>
        <p:nvSpPr>
          <p:cNvPr id="505" name="Google Shape;505;p37"/>
          <p:cNvSpPr txBox="1"/>
          <p:nvPr/>
        </p:nvSpPr>
        <p:spPr>
          <a:xfrm>
            <a:off x="6309360" y="4114800"/>
            <a:ext cx="5669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B2545"/>
                </a:solidFill>
                <a:latin typeface="Calibri"/>
                <a:ea typeface="Calibri"/>
                <a:cs typeface="Calibri"/>
                <a:sym typeface="Calibri"/>
              </a:rPr>
              <a:t>Caveats</a:t>
            </a:r>
            <a:endParaRPr/>
          </a:p>
        </p:txBody>
      </p:sp>
      <p:sp>
        <p:nvSpPr>
          <p:cNvPr id="506" name="Google Shape;506;p37"/>
          <p:cNvSpPr txBox="1"/>
          <p:nvPr/>
        </p:nvSpPr>
        <p:spPr>
          <a:xfrm>
            <a:off x="6309360" y="4480560"/>
            <a:ext cx="566928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1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Forensic QoE blocked: no GL transactions extractable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1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Assumption ledger empty: backend writeback gap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1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IC package not linked (snapshot not created)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1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Sponsor not committed to walk; this memo is OloLand opinion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1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•  Generated by OloLand AI; not legal or financial advice</a:t>
            </a:r>
            <a:endParaRPr/>
          </a:p>
        </p:txBody>
      </p:sp>
      <p:sp>
        <p:nvSpPr>
          <p:cNvPr id="507" name="Google Shape;507;p37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B254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37"/>
          <p:cNvSpPr txBox="1"/>
          <p:nvPr/>
        </p:nvSpPr>
        <p:spPr>
          <a:xfrm>
            <a:off x="274320" y="6647688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Confidential — Long Lake / Amex GBT — Investment Committee Materials</a:t>
            </a:r>
            <a:endParaRPr/>
          </a:p>
        </p:txBody>
      </p:sp>
      <p:sp>
        <p:nvSpPr>
          <p:cNvPr id="509" name="Google Shape;509;p37"/>
          <p:cNvSpPr txBox="1"/>
          <p:nvPr/>
        </p:nvSpPr>
        <p:spPr>
          <a:xfrm>
            <a:off x="9601200" y="6647688"/>
            <a:ext cx="22860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25 of 25    •    May 13, 2026</a:t>
            </a:r>
            <a:endParaRPr/>
          </a:p>
        </p:txBody>
      </p:sp>
      <p:sp>
        <p:nvSpPr>
          <p:cNvPr id="510" name="TextBox 509"/>
          <p:cNvSpPr txBox="1"/>
          <p:nvPr/>
        </p:nvSpPr>
        <p:spPr>
          <a:xfrm>
            <a:off x="279400" y="5334000"/>
            <a:ext cx="11607800" cy="127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 i="0">
                <a:solidFill>
                  <a:srgbClr val="0B2545"/>
                </a:solidFill>
                <a:latin typeface="Calibri"/>
              </a:rPr>
              <a:t>v7 update — post full-analysis engine reconciliation</a:t>
            </a:r>
          </a:p>
          <a:p>
            <a:r>
              <a:rPr sz="900" b="0" i="0">
                <a:solidFill>
                  <a:srgbClr val="333333"/>
                </a:solidFill>
                <a:latin typeface="Calibri"/>
              </a:rPr>
              <a:t>OloLand DCF: $4.34B EV (WACC 11.2%, g 2.5%, margin 20% flat).  LBO scenarios: bear 16.5% / base 22.9% / bull 29.5% IRR.  Risk-to-Model Diff: WACC +2.0 pp, bid reduction $130.8M.  Hidden Downside (operating): P50 $33.6M / P75 $42.0M / P90 $52.5M.</a:t>
            </a:r>
          </a:p>
          <a:p>
            <a:r>
              <a:rPr sz="850" b="0" i="1">
                <a:solidFill>
                  <a:srgbClr val="888888"/>
                </a:solidFill>
                <a:latin typeface="Calibri"/>
              </a:rPr>
              <a:t>Engine caveats logged: shares-outstanding field returns 1.0B (vs ~488.9M actual — DCF per-share impacted); risk_adjusted_enterprise_value tile returns $0 (engine bug); assumption ledger writeback not yet wired (gate vacuous); IC package not auto-linked to memo; forensic-QoE completed but data-limited (0 GL transactions extracted). All material findings reflected in this deck use the engine outputs that did populate correctly.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E6D7081-AE2A-5E4F-A714-AA1C56C504EE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108d77db-9bab-453e-b793-e2720188ab55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4069</Words>
  <Application>Microsoft Macintosh PowerPoint</Application>
  <PresentationFormat>Widescreen</PresentationFormat>
  <Paragraphs>649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Aleksander Niebylski</cp:lastModifiedBy>
  <cp:revision>3</cp:revision>
  <dcterms:modified xsi:type="dcterms:W3CDTF">2026-05-13T18:51:53Z</dcterms:modified>
</cp:coreProperties>
</file>